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4" r:id="rId5"/>
  </p:sldMasterIdLst>
  <p:notesMasterIdLst>
    <p:notesMasterId r:id="rId34"/>
  </p:notesMasterIdLst>
  <p:handoutMasterIdLst>
    <p:handoutMasterId r:id="rId35"/>
  </p:handoutMasterIdLst>
  <p:sldIdLst>
    <p:sldId id="280" r:id="rId6"/>
    <p:sldId id="281" r:id="rId7"/>
    <p:sldId id="284" r:id="rId8"/>
    <p:sldId id="275" r:id="rId9"/>
    <p:sldId id="276" r:id="rId10"/>
    <p:sldId id="285" r:id="rId11"/>
    <p:sldId id="296" r:id="rId12"/>
    <p:sldId id="286" r:id="rId13"/>
    <p:sldId id="297" r:id="rId14"/>
    <p:sldId id="287" r:id="rId15"/>
    <p:sldId id="300" r:id="rId16"/>
    <p:sldId id="288" r:id="rId17"/>
    <p:sldId id="301" r:id="rId18"/>
    <p:sldId id="289" r:id="rId19"/>
    <p:sldId id="302" r:id="rId20"/>
    <p:sldId id="303" r:id="rId21"/>
    <p:sldId id="306" r:id="rId22"/>
    <p:sldId id="307" r:id="rId23"/>
    <p:sldId id="311" r:id="rId24"/>
    <p:sldId id="305" r:id="rId25"/>
    <p:sldId id="295" r:id="rId26"/>
    <p:sldId id="310" r:id="rId27"/>
    <p:sldId id="290" r:id="rId28"/>
    <p:sldId id="309" r:id="rId29"/>
    <p:sldId id="304" r:id="rId30"/>
    <p:sldId id="292" r:id="rId31"/>
    <p:sldId id="293" r:id="rId32"/>
    <p:sldId id="279"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48B880-845F-FCFC-0666-B95435358945}" name="Indrajeet Sen" initials="IS" userId="4a8e76a4048c420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84"/>
    <a:srgbClr val="063D5F"/>
    <a:srgbClr val="495961"/>
    <a:srgbClr val="8D3970"/>
    <a:srgbClr val="662953"/>
    <a:srgbClr val="F9FBFF"/>
    <a:srgbClr val="CA287A"/>
    <a:srgbClr val="DE2B32"/>
    <a:srgbClr val="4AAD87"/>
    <a:srgbClr val="AACF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388" autoAdjust="0"/>
  </p:normalViewPr>
  <p:slideViewPr>
    <p:cSldViewPr>
      <p:cViewPr varScale="1">
        <p:scale>
          <a:sx n="64" d="100"/>
          <a:sy n="64" d="100"/>
        </p:scale>
        <p:origin x="1364"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99" d="100"/>
          <a:sy n="99" d="100"/>
        </p:scale>
        <p:origin x="4008"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54761-1460-C44E-8EE9-132392DCD1C4}" type="datetimeFigureOut">
              <a:rPr lang="en-US" smtClean="0"/>
              <a:t>9/26/2023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A82BE9-307A-AB49-B561-9E71E3CE8979}" type="slidenum">
              <a:rPr lang="en-US" smtClean="0"/>
              <a:t>‹#›</a:t>
            </a:fld>
            <a:endParaRPr lang="en-US"/>
          </a:p>
        </p:txBody>
      </p:sp>
    </p:spTree>
    <p:extLst>
      <p:ext uri="{BB962C8B-B14F-4D97-AF65-F5344CB8AC3E}">
        <p14:creationId xmlns:p14="http://schemas.microsoft.com/office/powerpoint/2010/main" val="2065129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A3D421-3143-47CA-ACA9-5443A0940D94}" type="datetimeFigureOut">
              <a:rPr lang="en-GB" smtClean="0"/>
              <a:t>26/09/2023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FA50D6-6132-4FF4-AFC5-01B946DDB4AB}" type="slidenum">
              <a:rPr lang="en-GB" smtClean="0"/>
              <a:t>‹#›</a:t>
            </a:fld>
            <a:endParaRPr lang="en-GB"/>
          </a:p>
        </p:txBody>
      </p:sp>
    </p:spTree>
    <p:extLst>
      <p:ext uri="{BB962C8B-B14F-4D97-AF65-F5344CB8AC3E}">
        <p14:creationId xmlns:p14="http://schemas.microsoft.com/office/powerpoint/2010/main" val="507693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1</a:t>
            </a:fld>
            <a:endParaRPr lang="en-GB"/>
          </a:p>
        </p:txBody>
      </p:sp>
    </p:spTree>
    <p:extLst>
      <p:ext uri="{BB962C8B-B14F-4D97-AF65-F5344CB8AC3E}">
        <p14:creationId xmlns:p14="http://schemas.microsoft.com/office/powerpoint/2010/main" val="2112294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10</a:t>
            </a:fld>
            <a:endParaRPr lang="en-GB"/>
          </a:p>
        </p:txBody>
      </p:sp>
    </p:spTree>
    <p:extLst>
      <p:ext uri="{BB962C8B-B14F-4D97-AF65-F5344CB8AC3E}">
        <p14:creationId xmlns:p14="http://schemas.microsoft.com/office/powerpoint/2010/main" val="494791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11</a:t>
            </a:fld>
            <a:endParaRPr lang="en-GB"/>
          </a:p>
        </p:txBody>
      </p:sp>
    </p:spTree>
    <p:extLst>
      <p:ext uri="{BB962C8B-B14F-4D97-AF65-F5344CB8AC3E}">
        <p14:creationId xmlns:p14="http://schemas.microsoft.com/office/powerpoint/2010/main" val="1643506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12</a:t>
            </a:fld>
            <a:endParaRPr lang="en-GB"/>
          </a:p>
        </p:txBody>
      </p:sp>
    </p:spTree>
    <p:extLst>
      <p:ext uri="{BB962C8B-B14F-4D97-AF65-F5344CB8AC3E}">
        <p14:creationId xmlns:p14="http://schemas.microsoft.com/office/powerpoint/2010/main" val="1523617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13</a:t>
            </a:fld>
            <a:endParaRPr lang="en-GB"/>
          </a:p>
        </p:txBody>
      </p:sp>
    </p:spTree>
    <p:extLst>
      <p:ext uri="{BB962C8B-B14F-4D97-AF65-F5344CB8AC3E}">
        <p14:creationId xmlns:p14="http://schemas.microsoft.com/office/powerpoint/2010/main" val="2562845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14</a:t>
            </a:fld>
            <a:endParaRPr lang="en-GB"/>
          </a:p>
        </p:txBody>
      </p:sp>
    </p:spTree>
    <p:extLst>
      <p:ext uri="{BB962C8B-B14F-4D97-AF65-F5344CB8AC3E}">
        <p14:creationId xmlns:p14="http://schemas.microsoft.com/office/powerpoint/2010/main" val="3128177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15</a:t>
            </a:fld>
            <a:endParaRPr lang="en-GB"/>
          </a:p>
        </p:txBody>
      </p:sp>
    </p:spTree>
    <p:extLst>
      <p:ext uri="{BB962C8B-B14F-4D97-AF65-F5344CB8AC3E}">
        <p14:creationId xmlns:p14="http://schemas.microsoft.com/office/powerpoint/2010/main" val="800967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19</a:t>
            </a:fld>
            <a:endParaRPr lang="en-GB"/>
          </a:p>
        </p:txBody>
      </p:sp>
    </p:spTree>
    <p:extLst>
      <p:ext uri="{BB962C8B-B14F-4D97-AF65-F5344CB8AC3E}">
        <p14:creationId xmlns:p14="http://schemas.microsoft.com/office/powerpoint/2010/main" val="33985797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20</a:t>
            </a:fld>
            <a:endParaRPr lang="en-GB"/>
          </a:p>
        </p:txBody>
      </p:sp>
    </p:spTree>
    <p:extLst>
      <p:ext uri="{BB962C8B-B14F-4D97-AF65-F5344CB8AC3E}">
        <p14:creationId xmlns:p14="http://schemas.microsoft.com/office/powerpoint/2010/main" val="2853302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21</a:t>
            </a:fld>
            <a:endParaRPr lang="en-GB"/>
          </a:p>
        </p:txBody>
      </p:sp>
    </p:spTree>
    <p:extLst>
      <p:ext uri="{BB962C8B-B14F-4D97-AF65-F5344CB8AC3E}">
        <p14:creationId xmlns:p14="http://schemas.microsoft.com/office/powerpoint/2010/main" val="41382932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C2FA50D6-6132-4FF4-AFC5-01B946DDB4AB}" type="slidenum">
              <a:rPr lang="en-GB" smtClean="0"/>
              <a:t>22</a:t>
            </a:fld>
            <a:endParaRPr lang="en-GB"/>
          </a:p>
        </p:txBody>
      </p:sp>
    </p:spTree>
    <p:extLst>
      <p:ext uri="{BB962C8B-B14F-4D97-AF65-F5344CB8AC3E}">
        <p14:creationId xmlns:p14="http://schemas.microsoft.com/office/powerpoint/2010/main" val="74272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2</a:t>
            </a:fld>
            <a:endParaRPr lang="en-GB"/>
          </a:p>
        </p:txBody>
      </p:sp>
    </p:spTree>
    <p:extLst>
      <p:ext uri="{BB962C8B-B14F-4D97-AF65-F5344CB8AC3E}">
        <p14:creationId xmlns:p14="http://schemas.microsoft.com/office/powerpoint/2010/main" val="39112613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23</a:t>
            </a:fld>
            <a:endParaRPr lang="en-GB"/>
          </a:p>
        </p:txBody>
      </p:sp>
    </p:spTree>
    <p:extLst>
      <p:ext uri="{BB962C8B-B14F-4D97-AF65-F5344CB8AC3E}">
        <p14:creationId xmlns:p14="http://schemas.microsoft.com/office/powerpoint/2010/main" val="4609054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24</a:t>
            </a:fld>
            <a:endParaRPr lang="en-GB"/>
          </a:p>
        </p:txBody>
      </p:sp>
    </p:spTree>
    <p:extLst>
      <p:ext uri="{BB962C8B-B14F-4D97-AF65-F5344CB8AC3E}">
        <p14:creationId xmlns:p14="http://schemas.microsoft.com/office/powerpoint/2010/main" val="656227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Bias – cannabis was a response for food in Canada</a:t>
            </a:r>
          </a:p>
        </p:txBody>
      </p:sp>
      <p:sp>
        <p:nvSpPr>
          <p:cNvPr id="4" name="Slide Number Placeholder 3"/>
          <p:cNvSpPr>
            <a:spLocks noGrp="1"/>
          </p:cNvSpPr>
          <p:nvPr>
            <p:ph type="sldNum" sz="quarter" idx="5"/>
          </p:nvPr>
        </p:nvSpPr>
        <p:spPr/>
        <p:txBody>
          <a:bodyPr/>
          <a:lstStyle/>
          <a:p>
            <a:fld id="{C2FA50D6-6132-4FF4-AFC5-01B946DDB4AB}" type="slidenum">
              <a:rPr lang="en-GB" smtClean="0"/>
              <a:t>25</a:t>
            </a:fld>
            <a:endParaRPr lang="en-GB"/>
          </a:p>
        </p:txBody>
      </p:sp>
    </p:spTree>
    <p:extLst>
      <p:ext uri="{BB962C8B-B14F-4D97-AF65-F5344CB8AC3E}">
        <p14:creationId xmlns:p14="http://schemas.microsoft.com/office/powerpoint/2010/main" val="28538285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26</a:t>
            </a:fld>
            <a:endParaRPr lang="en-GB"/>
          </a:p>
        </p:txBody>
      </p:sp>
    </p:spTree>
    <p:extLst>
      <p:ext uri="{BB962C8B-B14F-4D97-AF65-F5344CB8AC3E}">
        <p14:creationId xmlns:p14="http://schemas.microsoft.com/office/powerpoint/2010/main" val="15570962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27</a:t>
            </a:fld>
            <a:endParaRPr lang="en-GB"/>
          </a:p>
        </p:txBody>
      </p:sp>
    </p:spTree>
    <p:extLst>
      <p:ext uri="{BB962C8B-B14F-4D97-AF65-F5344CB8AC3E}">
        <p14:creationId xmlns:p14="http://schemas.microsoft.com/office/powerpoint/2010/main" val="143542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28</a:t>
            </a:fld>
            <a:endParaRPr lang="en-GB"/>
          </a:p>
        </p:txBody>
      </p:sp>
    </p:spTree>
    <p:extLst>
      <p:ext uri="{BB962C8B-B14F-4D97-AF65-F5344CB8AC3E}">
        <p14:creationId xmlns:p14="http://schemas.microsoft.com/office/powerpoint/2010/main" val="3087061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3</a:t>
            </a:fld>
            <a:endParaRPr lang="en-GB"/>
          </a:p>
        </p:txBody>
      </p:sp>
    </p:spTree>
    <p:extLst>
      <p:ext uri="{BB962C8B-B14F-4D97-AF65-F5344CB8AC3E}">
        <p14:creationId xmlns:p14="http://schemas.microsoft.com/office/powerpoint/2010/main" val="1683975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4</a:t>
            </a:fld>
            <a:endParaRPr lang="en-GB"/>
          </a:p>
        </p:txBody>
      </p:sp>
    </p:spTree>
    <p:extLst>
      <p:ext uri="{BB962C8B-B14F-4D97-AF65-F5344CB8AC3E}">
        <p14:creationId xmlns:p14="http://schemas.microsoft.com/office/powerpoint/2010/main" val="836329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5</a:t>
            </a:fld>
            <a:endParaRPr lang="en-GB"/>
          </a:p>
        </p:txBody>
      </p:sp>
    </p:spTree>
    <p:extLst>
      <p:ext uri="{BB962C8B-B14F-4D97-AF65-F5344CB8AC3E}">
        <p14:creationId xmlns:p14="http://schemas.microsoft.com/office/powerpoint/2010/main" val="2847231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6</a:t>
            </a:fld>
            <a:endParaRPr lang="en-GB"/>
          </a:p>
        </p:txBody>
      </p:sp>
    </p:spTree>
    <p:extLst>
      <p:ext uri="{BB962C8B-B14F-4D97-AF65-F5344CB8AC3E}">
        <p14:creationId xmlns:p14="http://schemas.microsoft.com/office/powerpoint/2010/main" val="3086505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7</a:t>
            </a:fld>
            <a:endParaRPr lang="en-GB"/>
          </a:p>
        </p:txBody>
      </p:sp>
    </p:spTree>
    <p:extLst>
      <p:ext uri="{BB962C8B-B14F-4D97-AF65-F5344CB8AC3E}">
        <p14:creationId xmlns:p14="http://schemas.microsoft.com/office/powerpoint/2010/main" val="1755006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8</a:t>
            </a:fld>
            <a:endParaRPr lang="en-GB"/>
          </a:p>
        </p:txBody>
      </p:sp>
    </p:spTree>
    <p:extLst>
      <p:ext uri="{BB962C8B-B14F-4D97-AF65-F5344CB8AC3E}">
        <p14:creationId xmlns:p14="http://schemas.microsoft.com/office/powerpoint/2010/main" val="739722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FA50D6-6132-4FF4-AFC5-01B946DDB4AB}" type="slidenum">
              <a:rPr lang="en-GB" smtClean="0"/>
              <a:t>9</a:t>
            </a:fld>
            <a:endParaRPr lang="en-GB"/>
          </a:p>
        </p:txBody>
      </p:sp>
    </p:spTree>
    <p:extLst>
      <p:ext uri="{BB962C8B-B14F-4D97-AF65-F5344CB8AC3E}">
        <p14:creationId xmlns:p14="http://schemas.microsoft.com/office/powerpoint/2010/main" val="20574278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Logo Slide">
    <p:bg>
      <p:bgPr>
        <a:solidFill>
          <a:srgbClr val="005C84"/>
        </a:solidFill>
        <a:effectLst/>
      </p:bgPr>
    </p:bg>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0C4A244F-2C22-E547-8DF5-07D99ACDE1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47664" y="1484784"/>
            <a:ext cx="6048672" cy="3401773"/>
          </a:xfrm>
          <a:prstGeom prst="rect">
            <a:avLst/>
          </a:prstGeom>
        </p:spPr>
      </p:pic>
    </p:spTree>
    <p:extLst>
      <p:ext uri="{BB962C8B-B14F-4D97-AF65-F5344CB8AC3E}">
        <p14:creationId xmlns:p14="http://schemas.microsoft.com/office/powerpoint/2010/main" val="774951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ory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765920" y="2060848"/>
            <a:ext cx="5693680" cy="1226567"/>
          </a:xfrm>
          <a:prstGeom prst="rect">
            <a:avLst/>
          </a:prstGeom>
        </p:spPr>
        <p:txBody>
          <a:bodyPr anchor="ctr" anchorCtr="0"/>
          <a:lstStyle>
            <a:lvl1pPr algn="l">
              <a:defRPr sz="3200" b="1" spc="-150" baseline="0">
                <a:solidFill>
                  <a:schemeClr val="bg1"/>
                </a:solidFill>
              </a:defRPr>
            </a:lvl1pPr>
          </a:lstStyle>
          <a:p>
            <a:r>
              <a:rPr lang="en-US" dirty="0"/>
              <a:t>Presentation title</a:t>
            </a:r>
            <a:endParaRPr lang="en-GB" dirty="0"/>
          </a:p>
        </p:txBody>
      </p:sp>
      <p:sp>
        <p:nvSpPr>
          <p:cNvPr id="3" name="Subtitle 2"/>
          <p:cNvSpPr>
            <a:spLocks noGrp="1"/>
          </p:cNvSpPr>
          <p:nvPr>
            <p:ph type="subTitle" idx="1"/>
          </p:nvPr>
        </p:nvSpPr>
        <p:spPr>
          <a:xfrm>
            <a:off x="1763688" y="3287415"/>
            <a:ext cx="5688632" cy="864096"/>
          </a:xfrm>
          <a:prstGeom prst="rect">
            <a:avLst/>
          </a:prstGeom>
        </p:spPr>
        <p:txBody>
          <a:bodyPr anchor="ctr" anchorCtr="0"/>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6" name="Text Placeholder 3"/>
          <p:cNvSpPr>
            <a:spLocks noGrp="1"/>
          </p:cNvSpPr>
          <p:nvPr>
            <p:ph type="body" sz="quarter" idx="10" hasCustomPrompt="1"/>
          </p:nvPr>
        </p:nvSpPr>
        <p:spPr>
          <a:xfrm>
            <a:off x="1763688" y="4149080"/>
            <a:ext cx="2303462" cy="359395"/>
          </a:xfrm>
          <a:prstGeom prst="rect">
            <a:avLst/>
          </a:prstGeom>
        </p:spPr>
        <p:txBody>
          <a:bodyPr/>
          <a:lstStyle>
            <a:lvl1pPr marL="0" indent="0">
              <a:buNone/>
              <a:defRPr sz="1400">
                <a:solidFill>
                  <a:schemeClr val="bg1"/>
                </a:solidFill>
              </a:defRPr>
            </a:lvl1pPr>
          </a:lstStyle>
          <a:p>
            <a:pPr lvl="0"/>
            <a:r>
              <a:rPr lang="en-GB" dirty="0"/>
              <a:t>22 March 2021</a:t>
            </a:r>
          </a:p>
        </p:txBody>
      </p:sp>
      <p:pic>
        <p:nvPicPr>
          <p:cNvPr id="10" name="University Logo (White)" descr="Graphical user interface&#10;&#10;Description automatically generated with medium confidence">
            <a:extLst>
              <a:ext uri="{FF2B5EF4-FFF2-40B4-BE49-F238E27FC236}">
                <a16:creationId xmlns:a16="http://schemas.microsoft.com/office/drawing/2014/main" id="{298F6F96-0FFE-614A-9446-F08F9EE476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72200" y="-279124"/>
            <a:ext cx="2880320" cy="1619892"/>
          </a:xfrm>
          <a:prstGeom prst="rect">
            <a:avLst/>
          </a:prstGeom>
        </p:spPr>
      </p:pic>
    </p:spTree>
    <p:extLst>
      <p:ext uri="{BB962C8B-B14F-4D97-AF65-F5344CB8AC3E}">
        <p14:creationId xmlns:p14="http://schemas.microsoft.com/office/powerpoint/2010/main" val="2398703511"/>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estions End Slide">
    <p:spTree>
      <p:nvGrpSpPr>
        <p:cNvPr id="1" name=""/>
        <p:cNvGrpSpPr/>
        <p:nvPr/>
      </p:nvGrpSpPr>
      <p:grpSpPr>
        <a:xfrm>
          <a:off x="0" y="0"/>
          <a:ext cx="0" cy="0"/>
          <a:chOff x="0" y="0"/>
          <a:chExt cx="0" cy="0"/>
        </a:xfrm>
      </p:grpSpPr>
      <p:sp>
        <p:nvSpPr>
          <p:cNvPr id="8" name="Title 1"/>
          <p:cNvSpPr txBox="1"/>
          <p:nvPr userDrawn="1"/>
        </p:nvSpPr>
        <p:spPr>
          <a:xfrm>
            <a:off x="1763688" y="2700209"/>
            <a:ext cx="5688632" cy="584775"/>
          </a:xfrm>
          <a:prstGeom prst="rect">
            <a:avLst/>
          </a:prstGeom>
          <a:noFill/>
        </p:spPr>
        <p:txBody>
          <a:bodyPr wrap="square" rtlCol="0">
            <a:spAutoFit/>
          </a:bodyPr>
          <a:lstStyle/>
          <a:p>
            <a:r>
              <a:rPr lang="en-GB" sz="3200" b="1" spc="-150" dirty="0">
                <a:solidFill>
                  <a:schemeClr val="bg1"/>
                </a:solidFill>
              </a:rPr>
              <a:t>YOUR</a:t>
            </a:r>
            <a:r>
              <a:rPr lang="en-GB" sz="3200" b="1" spc="-150" baseline="0" dirty="0">
                <a:solidFill>
                  <a:schemeClr val="bg1"/>
                </a:solidFill>
              </a:rPr>
              <a:t> QUESTIONS</a:t>
            </a:r>
            <a:endParaRPr lang="en-GB" sz="3200" b="1" spc="-150" dirty="0">
              <a:solidFill>
                <a:schemeClr val="bg1"/>
              </a:solidFill>
            </a:endParaRPr>
          </a:p>
        </p:txBody>
      </p:sp>
      <p:sp>
        <p:nvSpPr>
          <p:cNvPr id="6" name="Content Placeholder 2"/>
          <p:cNvSpPr>
            <a:spLocks noGrp="1"/>
          </p:cNvSpPr>
          <p:nvPr>
            <p:ph sz="quarter" idx="11" hasCustomPrompt="1"/>
          </p:nvPr>
        </p:nvSpPr>
        <p:spPr>
          <a:xfrm>
            <a:off x="1763688" y="3356521"/>
            <a:ext cx="5688632" cy="1800671"/>
          </a:xfrm>
          <a:prstGeom prst="rect">
            <a:avLst/>
          </a:prstGeom>
        </p:spPr>
        <p:txBody>
          <a:bodyPr/>
          <a:lstStyle>
            <a:lvl1pPr marL="0" indent="0">
              <a:buNone/>
              <a:defRPr sz="1600" b="0" spc="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Copy here</a:t>
            </a:r>
            <a:endParaRPr lang="en-GB" dirty="0"/>
          </a:p>
        </p:txBody>
      </p:sp>
      <p:pic>
        <p:nvPicPr>
          <p:cNvPr id="5" name="University Logo (White)" descr="Graphical user interface&#10;&#10;Description automatically generated with medium confidence">
            <a:extLst>
              <a:ext uri="{FF2B5EF4-FFF2-40B4-BE49-F238E27FC236}">
                <a16:creationId xmlns:a16="http://schemas.microsoft.com/office/drawing/2014/main" id="{2BA0B3BF-62C4-C043-98EF-4A8D9C6E47B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72200" y="-279124"/>
            <a:ext cx="2880320" cy="1619892"/>
          </a:xfrm>
          <a:prstGeom prst="rect">
            <a:avLst/>
          </a:prstGeom>
        </p:spPr>
      </p:pic>
    </p:spTree>
    <p:extLst>
      <p:ext uri="{BB962C8B-B14F-4D97-AF65-F5344CB8AC3E}">
        <p14:creationId xmlns:p14="http://schemas.microsoft.com/office/powerpoint/2010/main" val="618859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495961"/>
                </a:solidFill>
              </a:defRPr>
            </a:lvl1pPr>
          </a:lstStyle>
          <a:p>
            <a:r>
              <a:rPr lang="en-US" dirty="0"/>
              <a:t>TITLE</a:t>
            </a:r>
            <a:endParaRPr lang="en-GB" dirty="0"/>
          </a:p>
        </p:txBody>
      </p:sp>
      <p:sp>
        <p:nvSpPr>
          <p:cNvPr id="5" name="Text Placeholder 2"/>
          <p:cNvSpPr>
            <a:spLocks noGrp="1"/>
          </p:cNvSpPr>
          <p:nvPr>
            <p:ph type="body" sz="quarter" idx="10"/>
          </p:nvPr>
        </p:nvSpPr>
        <p:spPr>
          <a:xfrm>
            <a:off x="467544" y="1844824"/>
            <a:ext cx="8135937" cy="4393059"/>
          </a:xfrm>
        </p:spPr>
        <p:txBody>
          <a:bodyPr/>
          <a:lstStyle>
            <a:lvl1pPr>
              <a:spcBef>
                <a:spcPts val="0"/>
              </a:spcBef>
              <a:spcAft>
                <a:spcPts val="1200"/>
              </a:spcAft>
              <a:defRPr sz="2000">
                <a:solidFill>
                  <a:srgbClr val="495961"/>
                </a:solidFill>
              </a:defRPr>
            </a:lvl1pPr>
            <a:lvl2pPr>
              <a:spcBef>
                <a:spcPts val="0"/>
              </a:spcBef>
              <a:spcAft>
                <a:spcPts val="1200"/>
              </a:spcAft>
              <a:defRPr sz="1800">
                <a:solidFill>
                  <a:srgbClr val="495961"/>
                </a:solidFill>
              </a:defRPr>
            </a:lvl2pPr>
            <a:lvl3pPr>
              <a:spcBef>
                <a:spcPts val="0"/>
              </a:spcBef>
              <a:spcAft>
                <a:spcPts val="1200"/>
              </a:spcAft>
              <a:defRPr>
                <a:solidFill>
                  <a:srgbClr val="495961"/>
                </a:solidFill>
              </a:defRPr>
            </a:lvl3pPr>
            <a:lvl4pPr>
              <a:spcBef>
                <a:spcPts val="0"/>
              </a:spcBef>
              <a:spcAft>
                <a:spcPts val="1200"/>
              </a:spcAft>
              <a:defRPr>
                <a:solidFill>
                  <a:srgbClr val="495961"/>
                </a:solidFill>
              </a:defRPr>
            </a:lvl4pPr>
            <a:lvl5pPr>
              <a:spcBef>
                <a:spcPts val="0"/>
              </a:spcBef>
              <a:spcAft>
                <a:spcPts val="1200"/>
              </a:spcAft>
              <a:defRPr>
                <a:solidFill>
                  <a:srgbClr val="4959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1466917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5C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071369"/>
      </p:ext>
    </p:extLst>
  </p:cSld>
  <p:clrMap bg1="lt1" tx1="dk1" bg2="lt2" tx2="dk2" accent1="accent1" accent2="accent2" accent3="accent3" accent4="accent4" accent5="accent5" accent6="accent6" hlink="hlink" folHlink="folHlink"/>
  <p:sldLayoutIdLst>
    <p:sldLayoutId id="2147483674" r:id="rId1"/>
    <p:sldLayoutId id="2147483680" r:id="rId2"/>
    <p:sldLayoutId id="2147483706"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9FB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692696"/>
            <a:ext cx="8136904" cy="936104"/>
          </a:xfrm>
          <a:prstGeom prst="rect">
            <a:avLst/>
          </a:prstGeom>
        </p:spPr>
        <p:txBody>
          <a:bodyPr vert="horz" lIns="91440" tIns="45720" rIns="91440" bIns="45720" rtlCol="0" anchor="b" anchorCtr="0">
            <a:noAutofit/>
          </a:bodyPr>
          <a:lstStyle/>
          <a:p>
            <a:r>
              <a:rPr lang="en-US" dirty="0"/>
              <a:t>TITLE</a:t>
            </a:r>
            <a:endParaRPr lang="en-GB" dirty="0"/>
          </a:p>
        </p:txBody>
      </p:sp>
      <p:sp>
        <p:nvSpPr>
          <p:cNvPr id="7" name="Text Placeholder 2"/>
          <p:cNvSpPr>
            <a:spLocks noGrp="1"/>
          </p:cNvSpPr>
          <p:nvPr>
            <p:ph type="body" idx="1"/>
          </p:nvPr>
        </p:nvSpPr>
        <p:spPr>
          <a:xfrm>
            <a:off x="467544" y="1844824"/>
            <a:ext cx="8147248" cy="438194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3"/>
          <p:cNvSpPr txBox="1"/>
          <p:nvPr/>
        </p:nvSpPr>
        <p:spPr>
          <a:xfrm>
            <a:off x="8244408" y="6400134"/>
            <a:ext cx="720080" cy="246221"/>
          </a:xfrm>
          <a:prstGeom prst="rect">
            <a:avLst/>
          </a:prstGeom>
          <a:noFill/>
        </p:spPr>
        <p:txBody>
          <a:bodyPr wrap="square" rtlCol="0">
            <a:spAutoFit/>
          </a:bodyPr>
          <a:lstStyle/>
          <a:p>
            <a:pPr algn="r"/>
            <a:fld id="{14274112-3819-4E3C-A2C8-15D563C4EB1E}" type="slidenum">
              <a:rPr lang="en-GB" sz="1000" smtClean="0">
                <a:solidFill>
                  <a:srgbClr val="495961"/>
                </a:solidFill>
              </a:rPr>
              <a:t>‹#›</a:t>
            </a:fld>
            <a:endParaRPr lang="en-GB" sz="1000" dirty="0">
              <a:solidFill>
                <a:srgbClr val="495961"/>
              </a:solidFill>
            </a:endParaRPr>
          </a:p>
        </p:txBody>
      </p:sp>
      <p:pic>
        <p:nvPicPr>
          <p:cNvPr id="9" name="University Logo" descr="Logo&#10;&#10;Description automatically generated with medium confidence">
            <a:extLst>
              <a:ext uri="{FF2B5EF4-FFF2-40B4-BE49-F238E27FC236}">
                <a16:creationId xmlns:a16="http://schemas.microsoft.com/office/drawing/2014/main" id="{6745DF3F-7D11-3742-A2BB-7A033F566A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72198" y="-279125"/>
            <a:ext cx="2880322" cy="1619893"/>
          </a:xfrm>
          <a:prstGeom prst="rect">
            <a:avLst/>
          </a:prstGeom>
        </p:spPr>
      </p:pic>
    </p:spTree>
    <p:extLst>
      <p:ext uri="{BB962C8B-B14F-4D97-AF65-F5344CB8AC3E}">
        <p14:creationId xmlns:p14="http://schemas.microsoft.com/office/powerpoint/2010/main" val="175160366"/>
      </p:ext>
    </p:extLst>
  </p:cSld>
  <p:clrMap bg1="lt1" tx1="dk1" bg2="lt2" tx2="dk2" accent1="accent1" accent2="accent2" accent3="accent3" accent4="accent4" accent5="accent5" accent6="accent6" hlink="hlink" folHlink="folHlink"/>
  <p:sldLayoutIdLst>
    <p:sldLayoutId id="2147483705" r:id="rId1"/>
  </p:sldLayoutIdLst>
  <p:hf hdr="0" ftr="0" dt="0"/>
  <p:txStyles>
    <p:titleStyle>
      <a:lvl1pPr algn="l" defTabSz="914400" rtl="0" eaLnBrk="1" latinLnBrk="0" hangingPunct="1">
        <a:spcBef>
          <a:spcPct val="0"/>
        </a:spcBef>
        <a:buNone/>
        <a:defRPr sz="3200" kern="1200" spc="-150">
          <a:solidFill>
            <a:srgbClr val="495961"/>
          </a:solidFill>
          <a:latin typeface="+mj-lt"/>
          <a:ea typeface="+mj-ea"/>
          <a:cs typeface="+mj-cs"/>
        </a:defRPr>
      </a:lvl1pPr>
    </p:titleStyle>
    <p:body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4.sv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6.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www.github.com/sen15recess/auto-geo-alignment"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20.jp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hyperlink" Target="http://www.unesco.org/en/articles/617-million-children-and-adolescents-not-getting-minimum-reading-and-math"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8059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LARGE LANGUAGE MODEL</a:t>
            </a:r>
          </a:p>
        </p:txBody>
      </p:sp>
      <p:sp>
        <p:nvSpPr>
          <p:cNvPr id="3" name="Text Placeholder 2"/>
          <p:cNvSpPr>
            <a:spLocks noGrp="1"/>
          </p:cNvSpPr>
          <p:nvPr>
            <p:ph type="body" sz="quarter" idx="10"/>
          </p:nvPr>
        </p:nvSpPr>
        <p:spPr/>
        <p:txBody>
          <a:bodyPr/>
          <a:lstStyle/>
          <a:p>
            <a:r>
              <a:rPr lang="en-US" dirty="0"/>
              <a:t>Large language models, such as GPT-3 (Generative Pre-trained Transformer 3) and BERT (Bidirectional Encoder Representations from Transformers), Devlin et al. (2018), have fundamentally reshaped the landscape of understanding and generating natural language. These models are characterized by their enormous size, often boasting hundreds of millions or even billions of parameters.</a:t>
            </a:r>
          </a:p>
          <a:p>
            <a:r>
              <a:rPr lang="en-US" dirty="0"/>
              <a:t>Their utilization has resulted in groundbreaking advancements across various NLP tasks, including language translation, sentiment analysis, question-answering, and text generation.</a:t>
            </a:r>
          </a:p>
        </p:txBody>
      </p:sp>
      <p:pic>
        <p:nvPicPr>
          <p:cNvPr id="5" name="Picture 4">
            <a:extLst>
              <a:ext uri="{FF2B5EF4-FFF2-40B4-BE49-F238E27FC236}">
                <a16:creationId xmlns:a16="http://schemas.microsoft.com/office/drawing/2014/main" id="{93D55B18-87AD-26AF-635E-26222393F6B7}"/>
              </a:ext>
            </a:extLst>
          </p:cNvPr>
          <p:cNvPicPr>
            <a:picLocks noChangeAspect="1"/>
          </p:cNvPicPr>
          <p:nvPr/>
        </p:nvPicPr>
        <p:blipFill>
          <a:blip r:embed="rId3"/>
          <a:stretch>
            <a:fillRect/>
          </a:stretch>
        </p:blipFill>
        <p:spPr>
          <a:xfrm>
            <a:off x="7596336" y="5229200"/>
            <a:ext cx="1368833" cy="1125485"/>
          </a:xfrm>
          <a:prstGeom prst="rect">
            <a:avLst/>
          </a:prstGeom>
          <a:ln>
            <a:noFill/>
          </a:ln>
          <a:effectLst>
            <a:softEdge rad="112500"/>
          </a:effectLst>
        </p:spPr>
      </p:pic>
    </p:spTree>
    <p:extLst>
      <p:ext uri="{BB962C8B-B14F-4D97-AF65-F5344CB8AC3E}">
        <p14:creationId xmlns:p14="http://schemas.microsoft.com/office/powerpoint/2010/main" val="1353776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STABLE DIFFUSION</a:t>
            </a:r>
          </a:p>
        </p:txBody>
      </p:sp>
      <p:sp>
        <p:nvSpPr>
          <p:cNvPr id="3" name="Text Placeholder 2"/>
          <p:cNvSpPr>
            <a:spLocks noGrp="1"/>
          </p:cNvSpPr>
          <p:nvPr>
            <p:ph type="body" sz="quarter" idx="10"/>
          </p:nvPr>
        </p:nvSpPr>
        <p:spPr/>
        <p:txBody>
          <a:bodyPr/>
          <a:lstStyle/>
          <a:p>
            <a:r>
              <a:rPr lang="en-US" b="0" i="0" dirty="0">
                <a:solidFill>
                  <a:srgbClr val="374151"/>
                </a:solidFill>
                <a:effectLst/>
                <a:latin typeface="Söhne"/>
              </a:rPr>
              <a:t>Stable diffusion is a cutting-edge technique in the field of image generation that has garnered significant attention for its ability to produce high-quality and coherent images.</a:t>
            </a:r>
          </a:p>
          <a:p>
            <a:r>
              <a:rPr lang="en-US" b="0" i="0" dirty="0">
                <a:solidFill>
                  <a:srgbClr val="374151"/>
                </a:solidFill>
                <a:effectLst/>
                <a:latin typeface="Söhne"/>
              </a:rPr>
              <a:t>By gradually adding noise and smoothing it out over multiple steps, stable diffusion allows for the generation of diverse and complex images with a remarkable degree of stability and control.</a:t>
            </a:r>
            <a:endParaRPr lang="en-US" dirty="0"/>
          </a:p>
        </p:txBody>
      </p:sp>
      <p:pic>
        <p:nvPicPr>
          <p:cNvPr id="7" name="Picture 6">
            <a:extLst>
              <a:ext uri="{FF2B5EF4-FFF2-40B4-BE49-F238E27FC236}">
                <a16:creationId xmlns:a16="http://schemas.microsoft.com/office/drawing/2014/main" id="{BEA45E78-ABC3-466C-C0FF-0AFC56AF2B80}"/>
              </a:ext>
            </a:extLst>
          </p:cNvPr>
          <p:cNvPicPr>
            <a:picLocks noChangeAspect="1"/>
          </p:cNvPicPr>
          <p:nvPr/>
        </p:nvPicPr>
        <p:blipFill>
          <a:blip r:embed="rId3"/>
          <a:stretch>
            <a:fillRect/>
          </a:stretch>
        </p:blipFill>
        <p:spPr>
          <a:xfrm>
            <a:off x="7380312" y="4882877"/>
            <a:ext cx="1357568" cy="1282427"/>
          </a:xfrm>
          <a:prstGeom prst="rect">
            <a:avLst/>
          </a:prstGeom>
        </p:spPr>
      </p:pic>
      <p:pic>
        <p:nvPicPr>
          <p:cNvPr id="9" name="Picture 8">
            <a:extLst>
              <a:ext uri="{FF2B5EF4-FFF2-40B4-BE49-F238E27FC236}">
                <a16:creationId xmlns:a16="http://schemas.microsoft.com/office/drawing/2014/main" id="{E23BA1ED-59A4-426C-AF86-34D92BE0F704}"/>
              </a:ext>
            </a:extLst>
          </p:cNvPr>
          <p:cNvPicPr>
            <a:picLocks noChangeAspect="1"/>
          </p:cNvPicPr>
          <p:nvPr/>
        </p:nvPicPr>
        <p:blipFill>
          <a:blip r:embed="rId4"/>
          <a:stretch>
            <a:fillRect/>
          </a:stretch>
        </p:blipFill>
        <p:spPr>
          <a:xfrm>
            <a:off x="5292080" y="4882876"/>
            <a:ext cx="1605728" cy="1282427"/>
          </a:xfrm>
          <a:prstGeom prst="rect">
            <a:avLst/>
          </a:prstGeom>
        </p:spPr>
      </p:pic>
    </p:spTree>
    <p:extLst>
      <p:ext uri="{BB962C8B-B14F-4D97-AF65-F5344CB8AC3E}">
        <p14:creationId xmlns:p14="http://schemas.microsoft.com/office/powerpoint/2010/main" val="778050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136904" cy="936104"/>
          </a:xfrm>
        </p:spPr>
        <p:txBody>
          <a:bodyPr/>
          <a:lstStyle/>
          <a:p>
            <a:r>
              <a:rPr lang="en-US" dirty="0"/>
              <a:t>THE IMPORTANCE OF PROMPTS</a:t>
            </a:r>
          </a:p>
        </p:txBody>
      </p:sp>
      <p:sp>
        <p:nvSpPr>
          <p:cNvPr id="3" name="Text Placeholder 2"/>
          <p:cNvSpPr>
            <a:spLocks noGrp="1"/>
          </p:cNvSpPr>
          <p:nvPr>
            <p:ph type="body" sz="quarter" idx="10"/>
          </p:nvPr>
        </p:nvSpPr>
        <p:spPr/>
        <p:txBody>
          <a:bodyPr/>
          <a:lstStyle/>
          <a:p>
            <a:r>
              <a:rPr lang="en-US" dirty="0"/>
              <a:t>PROMPT                                                                RESPONSE</a:t>
            </a:r>
          </a:p>
          <a:p>
            <a:endParaRPr lang="en-US" dirty="0"/>
          </a:p>
          <a:p>
            <a:endParaRPr lang="en-US" dirty="0"/>
          </a:p>
          <a:p>
            <a:endParaRPr lang="en-US" dirty="0"/>
          </a:p>
          <a:p>
            <a:r>
              <a:rPr lang="en-US" dirty="0"/>
              <a:t>A prompt in the context of language models refers to a specific input or query provided to the model to elicit a desired response</a:t>
            </a:r>
          </a:p>
          <a:p>
            <a:endParaRPr lang="en-US" dirty="0"/>
          </a:p>
        </p:txBody>
      </p:sp>
      <p:sp>
        <p:nvSpPr>
          <p:cNvPr id="4" name="Rectangle: Rounded Corners 3">
            <a:extLst>
              <a:ext uri="{FF2B5EF4-FFF2-40B4-BE49-F238E27FC236}">
                <a16:creationId xmlns:a16="http://schemas.microsoft.com/office/drawing/2014/main" id="{69401476-A3F1-9197-A887-FDCA6EF10664}"/>
              </a:ext>
            </a:extLst>
          </p:cNvPr>
          <p:cNvSpPr/>
          <p:nvPr/>
        </p:nvSpPr>
        <p:spPr>
          <a:xfrm>
            <a:off x="3131840" y="1556792"/>
            <a:ext cx="2592288" cy="14401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LANGUAGE MODEL </a:t>
            </a:r>
          </a:p>
          <a:p>
            <a:pPr algn="ctr"/>
            <a:r>
              <a:rPr lang="en-IN" dirty="0"/>
              <a:t>OR</a:t>
            </a:r>
            <a:br>
              <a:rPr lang="en-IN" dirty="0"/>
            </a:br>
            <a:r>
              <a:rPr lang="en-IN" dirty="0"/>
              <a:t>STABLE DIFFUSION</a:t>
            </a:r>
          </a:p>
        </p:txBody>
      </p:sp>
      <p:cxnSp>
        <p:nvCxnSpPr>
          <p:cNvPr id="6" name="Straight Arrow Connector 5">
            <a:extLst>
              <a:ext uri="{FF2B5EF4-FFF2-40B4-BE49-F238E27FC236}">
                <a16:creationId xmlns:a16="http://schemas.microsoft.com/office/drawing/2014/main" id="{DA082675-A710-7077-BFB0-000CF0401D5E}"/>
              </a:ext>
            </a:extLst>
          </p:cNvPr>
          <p:cNvCxnSpPr/>
          <p:nvPr/>
        </p:nvCxnSpPr>
        <p:spPr>
          <a:xfrm>
            <a:off x="1979712" y="2060848"/>
            <a:ext cx="1008112"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41E52376-B9D2-E820-FC77-123A1D2F6F12}"/>
              </a:ext>
            </a:extLst>
          </p:cNvPr>
          <p:cNvCxnSpPr/>
          <p:nvPr/>
        </p:nvCxnSpPr>
        <p:spPr>
          <a:xfrm>
            <a:off x="5940152" y="2048694"/>
            <a:ext cx="1008112"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42653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CLOZE – STYLE PROMPTS</a:t>
            </a:r>
          </a:p>
        </p:txBody>
      </p:sp>
      <p:sp>
        <p:nvSpPr>
          <p:cNvPr id="3" name="Text Placeholder 2"/>
          <p:cNvSpPr>
            <a:spLocks noGrp="1"/>
          </p:cNvSpPr>
          <p:nvPr>
            <p:ph type="body" sz="quarter" idx="10"/>
          </p:nvPr>
        </p:nvSpPr>
        <p:spPr/>
        <p:txBody>
          <a:bodyPr/>
          <a:lstStyle/>
          <a:p>
            <a:r>
              <a:rPr lang="en-US" dirty="0"/>
              <a:t>A cloze is the removal of one or more words (or tokens) from a sentence or piece of text, and the objective of cloze-style prompts is to guess the missing word(s).</a:t>
            </a:r>
          </a:p>
          <a:p>
            <a:r>
              <a:rPr lang="en-US" dirty="0"/>
              <a:t>Egypt is famous for its </a:t>
            </a:r>
            <a:r>
              <a:rPr lang="en-US" dirty="0">
                <a:solidFill>
                  <a:schemeClr val="accent6">
                    <a:lumMod val="60000"/>
                    <a:lumOff val="40000"/>
                  </a:schemeClr>
                </a:solidFill>
              </a:rPr>
              <a:t>[MASK].</a:t>
            </a:r>
          </a:p>
          <a:p>
            <a:r>
              <a:rPr lang="en-US" dirty="0"/>
              <a:t>The </a:t>
            </a:r>
            <a:r>
              <a:rPr lang="en-US" dirty="0">
                <a:solidFill>
                  <a:schemeClr val="accent6">
                    <a:lumMod val="60000"/>
                    <a:lumOff val="40000"/>
                  </a:schemeClr>
                </a:solidFill>
              </a:rPr>
              <a:t>[MASK] </a:t>
            </a:r>
            <a:r>
              <a:rPr lang="en-US" dirty="0"/>
              <a:t>is the national animal of Canada.</a:t>
            </a:r>
          </a:p>
        </p:txBody>
      </p:sp>
    </p:spTree>
    <p:extLst>
      <p:ext uri="{BB962C8B-B14F-4D97-AF65-F5344CB8AC3E}">
        <p14:creationId xmlns:p14="http://schemas.microsoft.com/office/powerpoint/2010/main" val="4098283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WE DOING DIFFERENTLY?</a:t>
            </a:r>
          </a:p>
        </p:txBody>
      </p:sp>
      <p:sp>
        <p:nvSpPr>
          <p:cNvPr id="3" name="Text Placeholder 2"/>
          <p:cNvSpPr>
            <a:spLocks noGrp="1"/>
          </p:cNvSpPr>
          <p:nvPr>
            <p:ph type="body" sz="quarter" idx="10"/>
          </p:nvPr>
        </p:nvSpPr>
        <p:spPr/>
        <p:txBody>
          <a:bodyPr/>
          <a:lstStyle/>
          <a:p>
            <a:r>
              <a:rPr lang="en-US" dirty="0"/>
              <a:t>PROBING LLMs for geo-aligning our input text</a:t>
            </a:r>
          </a:p>
          <a:p>
            <a:r>
              <a:rPr lang="en-US" dirty="0"/>
              <a:t>PROBING LLMs for object entity detection</a:t>
            </a:r>
          </a:p>
          <a:p>
            <a:r>
              <a:rPr lang="en-US" dirty="0"/>
              <a:t>Why not ask a chat based LLM like </a:t>
            </a:r>
            <a:r>
              <a:rPr lang="en-US" dirty="0" err="1"/>
              <a:t>ChatGPT</a:t>
            </a:r>
            <a:r>
              <a:rPr lang="en-US" dirty="0"/>
              <a:t> to do the above?</a:t>
            </a:r>
          </a:p>
          <a:p>
            <a:pPr lvl="1"/>
            <a:r>
              <a:rPr lang="en-US" dirty="0"/>
              <a:t>Response structure is NOT consistent, parsing would be difficult</a:t>
            </a:r>
          </a:p>
          <a:p>
            <a:pPr lvl="1"/>
            <a:r>
              <a:rPr lang="en-US" dirty="0"/>
              <a:t> Lack of precise responses</a:t>
            </a:r>
          </a:p>
          <a:p>
            <a:r>
              <a:rPr lang="en-US" dirty="0"/>
              <a:t>Leveraging STABLE DIFFUSION for geo-aligned images</a:t>
            </a:r>
          </a:p>
          <a:p>
            <a:r>
              <a:rPr lang="en-US" dirty="0"/>
              <a:t>Build a Django web-application for automating the entire process and creating a product</a:t>
            </a:r>
          </a:p>
          <a:p>
            <a:endParaRPr lang="en-US" dirty="0"/>
          </a:p>
        </p:txBody>
      </p:sp>
    </p:spTree>
    <p:extLst>
      <p:ext uri="{BB962C8B-B14F-4D97-AF65-F5344CB8AC3E}">
        <p14:creationId xmlns:p14="http://schemas.microsoft.com/office/powerpoint/2010/main" val="3756331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WE DOING DIFFERENTLY?</a:t>
            </a:r>
          </a:p>
        </p:txBody>
      </p:sp>
      <p:sp>
        <p:nvSpPr>
          <p:cNvPr id="3" name="Text Placeholder 2"/>
          <p:cNvSpPr>
            <a:spLocks noGrp="1"/>
          </p:cNvSpPr>
          <p:nvPr>
            <p:ph type="body" sz="quarter" idx="10"/>
          </p:nvPr>
        </p:nvSpPr>
        <p:spPr/>
        <p:txBody>
          <a:bodyPr/>
          <a:lstStyle/>
          <a:p>
            <a:r>
              <a:rPr lang="en-US" dirty="0"/>
              <a:t>Embed target location data in prompts for our LLM and Stable Diffusion model</a:t>
            </a:r>
          </a:p>
          <a:p>
            <a:r>
              <a:rPr lang="en-US" dirty="0"/>
              <a:t>Base prompt for stable diffusion: </a:t>
            </a:r>
            <a:r>
              <a:rPr lang="en-US" dirty="0">
                <a:solidFill>
                  <a:schemeClr val="accent2">
                    <a:lumMod val="50000"/>
                  </a:schemeClr>
                </a:solidFill>
              </a:rPr>
              <a:t>Jim and Pam enjoyed eating the </a:t>
            </a:r>
            <a:r>
              <a:rPr lang="en-US" dirty="0" err="1">
                <a:solidFill>
                  <a:schemeClr val="accent2">
                    <a:lumMod val="50000"/>
                  </a:schemeClr>
                </a:solidFill>
              </a:rPr>
              <a:t>suppli</a:t>
            </a:r>
            <a:r>
              <a:rPr lang="en-US" dirty="0">
                <a:solidFill>
                  <a:schemeClr val="accent2">
                    <a:lumMod val="50000"/>
                  </a:schemeClr>
                </a:solidFill>
              </a:rPr>
              <a:t> </a:t>
            </a:r>
          </a:p>
          <a:p>
            <a:r>
              <a:rPr lang="en-US" dirty="0"/>
              <a:t>Prompt + Geo-location: </a:t>
            </a:r>
            <a:r>
              <a:rPr lang="en-US" dirty="0">
                <a:solidFill>
                  <a:schemeClr val="accent2">
                    <a:lumMod val="75000"/>
                  </a:schemeClr>
                </a:solidFill>
              </a:rPr>
              <a:t>Jim and Pam enjoyed eating the </a:t>
            </a:r>
            <a:r>
              <a:rPr lang="en-US" dirty="0" err="1">
                <a:solidFill>
                  <a:schemeClr val="accent2">
                    <a:lumMod val="75000"/>
                  </a:schemeClr>
                </a:solidFill>
              </a:rPr>
              <a:t>suppli</a:t>
            </a:r>
            <a:r>
              <a:rPr lang="en-US" dirty="0">
                <a:solidFill>
                  <a:schemeClr val="accent2">
                    <a:lumMod val="75000"/>
                  </a:schemeClr>
                </a:solidFill>
              </a:rPr>
              <a:t> in Italy</a:t>
            </a:r>
          </a:p>
        </p:txBody>
      </p:sp>
    </p:spTree>
    <p:extLst>
      <p:ext uri="{BB962C8B-B14F-4D97-AF65-F5344CB8AC3E}">
        <p14:creationId xmlns:p14="http://schemas.microsoft.com/office/powerpoint/2010/main" val="3384256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133E3-4B5C-02F2-D11A-017AE71263A2}"/>
              </a:ext>
            </a:extLst>
          </p:cNvPr>
          <p:cNvSpPr>
            <a:spLocks noGrp="1"/>
          </p:cNvSpPr>
          <p:nvPr>
            <p:ph type="title"/>
          </p:nvPr>
        </p:nvSpPr>
        <p:spPr/>
        <p:txBody>
          <a:bodyPr/>
          <a:lstStyle/>
          <a:p>
            <a:r>
              <a:rPr lang="en-IN" dirty="0"/>
              <a:t>ARCHITECTURE</a:t>
            </a:r>
          </a:p>
        </p:txBody>
      </p:sp>
      <p:sp>
        <p:nvSpPr>
          <p:cNvPr id="3" name="Text Placeholder 2">
            <a:extLst>
              <a:ext uri="{FF2B5EF4-FFF2-40B4-BE49-F238E27FC236}">
                <a16:creationId xmlns:a16="http://schemas.microsoft.com/office/drawing/2014/main" id="{5643F887-D239-BFF5-C71C-AFED29ADD52D}"/>
              </a:ext>
            </a:extLst>
          </p:cNvPr>
          <p:cNvSpPr>
            <a:spLocks noGrp="1"/>
          </p:cNvSpPr>
          <p:nvPr>
            <p:ph type="body" sz="quarter" idx="10"/>
          </p:nvPr>
        </p:nvSpPr>
        <p:spPr/>
        <p:txBody>
          <a:bodyPr/>
          <a:lstStyle/>
          <a:p>
            <a:r>
              <a:rPr lang="en-IN" dirty="0"/>
              <a:t>Object identification – NLTK Part of speech (POS) tagging</a:t>
            </a:r>
          </a:p>
          <a:p>
            <a:r>
              <a:rPr lang="en-IN" dirty="0"/>
              <a:t>Object entity identification – Generate prompts and yield response from pre-trained LLMs (BERT, </a:t>
            </a:r>
            <a:r>
              <a:rPr lang="en-IN" dirty="0" err="1"/>
              <a:t>RoBERTa</a:t>
            </a:r>
            <a:r>
              <a:rPr lang="en-IN" dirty="0"/>
              <a:t>).</a:t>
            </a:r>
          </a:p>
          <a:p>
            <a:r>
              <a:rPr lang="en-IN" dirty="0"/>
              <a:t>Entity geo-alignment - Generate prompts and yield response from pre-trained LLMs (BERT, </a:t>
            </a:r>
            <a:r>
              <a:rPr lang="en-IN" dirty="0" err="1"/>
              <a:t>RoBERTa</a:t>
            </a:r>
            <a:r>
              <a:rPr lang="en-IN" dirty="0"/>
              <a:t>).</a:t>
            </a:r>
          </a:p>
          <a:p>
            <a:r>
              <a:rPr lang="en-IN" dirty="0"/>
              <a:t>Geo-aligned text generation – LLM</a:t>
            </a:r>
          </a:p>
          <a:p>
            <a:r>
              <a:rPr lang="en-IN" dirty="0"/>
              <a:t>Geo-aligned image generation – Stable Diffusion</a:t>
            </a:r>
          </a:p>
          <a:p>
            <a:endParaRPr lang="en-IN" dirty="0"/>
          </a:p>
        </p:txBody>
      </p:sp>
    </p:spTree>
    <p:extLst>
      <p:ext uri="{BB962C8B-B14F-4D97-AF65-F5344CB8AC3E}">
        <p14:creationId xmlns:p14="http://schemas.microsoft.com/office/powerpoint/2010/main" val="1682816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0D90A-976E-9965-A980-FF107DAC106A}"/>
              </a:ext>
            </a:extLst>
          </p:cNvPr>
          <p:cNvSpPr>
            <a:spLocks noGrp="1"/>
          </p:cNvSpPr>
          <p:nvPr>
            <p:ph type="title"/>
          </p:nvPr>
        </p:nvSpPr>
        <p:spPr/>
        <p:txBody>
          <a:bodyPr/>
          <a:lstStyle/>
          <a:p>
            <a:r>
              <a:rPr lang="en-IN" dirty="0"/>
              <a:t>PROMPT DESIGN</a:t>
            </a:r>
          </a:p>
        </p:txBody>
      </p:sp>
      <p:sp>
        <p:nvSpPr>
          <p:cNvPr id="3" name="Text Placeholder 2">
            <a:extLst>
              <a:ext uri="{FF2B5EF4-FFF2-40B4-BE49-F238E27FC236}">
                <a16:creationId xmlns:a16="http://schemas.microsoft.com/office/drawing/2014/main" id="{E962D8D4-FD13-AEB2-14FD-B8437E08490B}"/>
              </a:ext>
            </a:extLst>
          </p:cNvPr>
          <p:cNvSpPr>
            <a:spLocks noGrp="1"/>
          </p:cNvSpPr>
          <p:nvPr>
            <p:ph type="body" sz="quarter" idx="10"/>
          </p:nvPr>
        </p:nvSpPr>
        <p:spPr/>
        <p:txBody>
          <a:bodyPr/>
          <a:lstStyle/>
          <a:p>
            <a:endParaRPr lang="en-IN" dirty="0"/>
          </a:p>
          <a:p>
            <a:endParaRPr lang="en-IN" dirty="0"/>
          </a:p>
          <a:p>
            <a:endParaRPr lang="en-IN" dirty="0"/>
          </a:p>
          <a:p>
            <a:endParaRPr lang="en-IN" dirty="0"/>
          </a:p>
          <a:p>
            <a:endParaRPr lang="en-IN" dirty="0"/>
          </a:p>
          <a:p>
            <a:endParaRPr lang="en-IN" dirty="0"/>
          </a:p>
          <a:p>
            <a:endParaRPr lang="en-IN" dirty="0"/>
          </a:p>
        </p:txBody>
      </p:sp>
      <p:pic>
        <p:nvPicPr>
          <p:cNvPr id="5" name="Picture 4">
            <a:extLst>
              <a:ext uri="{FF2B5EF4-FFF2-40B4-BE49-F238E27FC236}">
                <a16:creationId xmlns:a16="http://schemas.microsoft.com/office/drawing/2014/main" id="{F4E4BE4E-2A78-7B13-365F-12E6B46C7006}"/>
              </a:ext>
            </a:extLst>
          </p:cNvPr>
          <p:cNvPicPr>
            <a:picLocks noChangeAspect="1"/>
          </p:cNvPicPr>
          <p:nvPr/>
        </p:nvPicPr>
        <p:blipFill>
          <a:blip r:embed="rId2"/>
          <a:stretch>
            <a:fillRect/>
          </a:stretch>
        </p:blipFill>
        <p:spPr>
          <a:xfrm>
            <a:off x="891986" y="2733639"/>
            <a:ext cx="7360028" cy="1390721"/>
          </a:xfrm>
          <a:prstGeom prst="rect">
            <a:avLst/>
          </a:prstGeom>
        </p:spPr>
      </p:pic>
      <p:pic>
        <p:nvPicPr>
          <p:cNvPr id="9" name="Picture 8">
            <a:extLst>
              <a:ext uri="{FF2B5EF4-FFF2-40B4-BE49-F238E27FC236}">
                <a16:creationId xmlns:a16="http://schemas.microsoft.com/office/drawing/2014/main" id="{84E1A647-E9AB-EE8D-5AFB-534F4AB19C17}"/>
              </a:ext>
            </a:extLst>
          </p:cNvPr>
          <p:cNvPicPr>
            <a:picLocks noChangeAspect="1"/>
          </p:cNvPicPr>
          <p:nvPr/>
        </p:nvPicPr>
        <p:blipFill>
          <a:blip r:embed="rId3"/>
          <a:stretch>
            <a:fillRect/>
          </a:stretch>
        </p:blipFill>
        <p:spPr>
          <a:xfrm>
            <a:off x="540519" y="4677936"/>
            <a:ext cx="8136905" cy="1245445"/>
          </a:xfrm>
          <a:prstGeom prst="rect">
            <a:avLst/>
          </a:prstGeom>
        </p:spPr>
      </p:pic>
      <p:sp>
        <p:nvSpPr>
          <p:cNvPr id="10" name="Rectangle 9">
            <a:extLst>
              <a:ext uri="{FF2B5EF4-FFF2-40B4-BE49-F238E27FC236}">
                <a16:creationId xmlns:a16="http://schemas.microsoft.com/office/drawing/2014/main" id="{39A68C5D-BDA0-4EBB-8CF2-5D9AE90E66D6}"/>
              </a:ext>
            </a:extLst>
          </p:cNvPr>
          <p:cNvSpPr/>
          <p:nvPr/>
        </p:nvSpPr>
        <p:spPr>
          <a:xfrm>
            <a:off x="1979712" y="3933056"/>
            <a:ext cx="864096" cy="1913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a:extLst>
              <a:ext uri="{FF2B5EF4-FFF2-40B4-BE49-F238E27FC236}">
                <a16:creationId xmlns:a16="http://schemas.microsoft.com/office/drawing/2014/main" id="{242FDB4D-8F03-EA78-B85E-9A343001EA75}"/>
              </a:ext>
            </a:extLst>
          </p:cNvPr>
          <p:cNvSpPr/>
          <p:nvPr/>
        </p:nvSpPr>
        <p:spPr>
          <a:xfrm>
            <a:off x="1835696" y="5589240"/>
            <a:ext cx="1008112" cy="308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586781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CBCBD-09F6-ECF1-B1CE-C81DBF68A0D8}"/>
              </a:ext>
            </a:extLst>
          </p:cNvPr>
          <p:cNvSpPr>
            <a:spLocks noGrp="1"/>
          </p:cNvSpPr>
          <p:nvPr>
            <p:ph type="title"/>
          </p:nvPr>
        </p:nvSpPr>
        <p:spPr/>
        <p:txBody>
          <a:bodyPr/>
          <a:lstStyle/>
          <a:p>
            <a:r>
              <a:rPr lang="en-IN" dirty="0"/>
              <a:t>DATABASE SCHEMA : </a:t>
            </a:r>
            <a:r>
              <a:rPr lang="en-IN" dirty="0" err="1"/>
              <a:t>GeoAlignment</a:t>
            </a:r>
            <a:endParaRPr lang="en-IN" dirty="0"/>
          </a:p>
        </p:txBody>
      </p:sp>
      <p:pic>
        <p:nvPicPr>
          <p:cNvPr id="5" name="Picture 4">
            <a:extLst>
              <a:ext uri="{FF2B5EF4-FFF2-40B4-BE49-F238E27FC236}">
                <a16:creationId xmlns:a16="http://schemas.microsoft.com/office/drawing/2014/main" id="{71F7FAB5-5A92-6C4C-0B07-F34786AFAA8E}"/>
              </a:ext>
            </a:extLst>
          </p:cNvPr>
          <p:cNvPicPr>
            <a:picLocks noChangeAspect="1"/>
          </p:cNvPicPr>
          <p:nvPr/>
        </p:nvPicPr>
        <p:blipFill>
          <a:blip r:embed="rId2"/>
          <a:stretch>
            <a:fillRect/>
          </a:stretch>
        </p:blipFill>
        <p:spPr>
          <a:xfrm>
            <a:off x="225201" y="1768389"/>
            <a:ext cx="8693597" cy="3321221"/>
          </a:xfrm>
          <a:prstGeom prst="rect">
            <a:avLst/>
          </a:prstGeom>
        </p:spPr>
      </p:pic>
    </p:spTree>
    <p:extLst>
      <p:ext uri="{BB962C8B-B14F-4D97-AF65-F5344CB8AC3E}">
        <p14:creationId xmlns:p14="http://schemas.microsoft.com/office/powerpoint/2010/main" val="1326115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Experiment</a:t>
            </a:r>
          </a:p>
        </p:txBody>
      </p:sp>
      <p:sp>
        <p:nvSpPr>
          <p:cNvPr id="3" name="Text Placeholder 2"/>
          <p:cNvSpPr>
            <a:spLocks noGrp="1"/>
          </p:cNvSpPr>
          <p:nvPr>
            <p:ph type="body" sz="quarter" idx="10"/>
          </p:nvPr>
        </p:nvSpPr>
        <p:spPr/>
        <p:txBody>
          <a:bodyPr/>
          <a:lstStyle/>
          <a:p>
            <a:r>
              <a:rPr lang="en-US" dirty="0"/>
              <a:t>Dataset – sentences curated from </a:t>
            </a:r>
            <a:r>
              <a:rPr lang="en-US" dirty="0" err="1"/>
              <a:t>Wikidata</a:t>
            </a:r>
            <a:endParaRPr lang="en-US" dirty="0"/>
          </a:p>
          <a:p>
            <a:r>
              <a:rPr lang="en-US" dirty="0"/>
              <a:t>Gold reference texts curated from </a:t>
            </a:r>
            <a:r>
              <a:rPr lang="en-US" dirty="0" err="1"/>
              <a:t>Wikidata</a:t>
            </a:r>
            <a:endParaRPr lang="en-US" dirty="0"/>
          </a:p>
          <a:p>
            <a:r>
              <a:rPr lang="en-US" dirty="0"/>
              <a:t>List of food and clothing for target countries curated from </a:t>
            </a:r>
            <a:r>
              <a:rPr lang="en-US" dirty="0" err="1"/>
              <a:t>Wikidata</a:t>
            </a:r>
            <a:endParaRPr lang="en-US" dirty="0"/>
          </a:p>
          <a:p>
            <a:r>
              <a:rPr lang="en-US" dirty="0"/>
              <a:t>Large Language Models : BERT-base, BERT-large, </a:t>
            </a:r>
            <a:r>
              <a:rPr lang="en-US" dirty="0" err="1"/>
              <a:t>RoBERTa</a:t>
            </a:r>
            <a:endParaRPr lang="en-US" dirty="0"/>
          </a:p>
          <a:p>
            <a:r>
              <a:rPr lang="en-US" dirty="0"/>
              <a:t>Test Entities: FOOD , CLOTHING</a:t>
            </a:r>
          </a:p>
          <a:p>
            <a:r>
              <a:rPr lang="en-US" dirty="0"/>
              <a:t>Target locations: INDIA, CHINA, ITALY</a:t>
            </a:r>
          </a:p>
          <a:p>
            <a:endParaRPr lang="en-US" dirty="0"/>
          </a:p>
        </p:txBody>
      </p:sp>
    </p:spTree>
    <p:extLst>
      <p:ext uri="{BB962C8B-B14F-4D97-AF65-F5344CB8AC3E}">
        <p14:creationId xmlns:p14="http://schemas.microsoft.com/office/powerpoint/2010/main" val="4232428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F9A59-2EF9-EE44-BC07-DD260D6028F7}"/>
              </a:ext>
            </a:extLst>
          </p:cNvPr>
          <p:cNvSpPr>
            <a:spLocks noGrp="1"/>
          </p:cNvSpPr>
          <p:nvPr>
            <p:ph type="ctrTitle"/>
          </p:nvPr>
        </p:nvSpPr>
        <p:spPr>
          <a:xfrm>
            <a:off x="395536" y="2060848"/>
            <a:ext cx="7848872" cy="1226567"/>
          </a:xfrm>
        </p:spPr>
        <p:txBody>
          <a:bodyPr/>
          <a:lstStyle/>
          <a:p>
            <a:pPr algn="ctr"/>
            <a:r>
              <a:rPr lang="en-US" dirty="0"/>
              <a:t>Automatic Geo-Alignment of Artwork</a:t>
            </a:r>
          </a:p>
        </p:txBody>
      </p:sp>
      <p:sp>
        <p:nvSpPr>
          <p:cNvPr id="3" name="Subtitle 2">
            <a:extLst>
              <a:ext uri="{FF2B5EF4-FFF2-40B4-BE49-F238E27FC236}">
                <a16:creationId xmlns:a16="http://schemas.microsoft.com/office/drawing/2014/main" id="{520B0C60-608B-8447-8C2A-81333F15882D}"/>
              </a:ext>
            </a:extLst>
          </p:cNvPr>
          <p:cNvSpPr>
            <a:spLocks noGrp="1"/>
          </p:cNvSpPr>
          <p:nvPr>
            <p:ph type="subTitle" idx="1"/>
          </p:nvPr>
        </p:nvSpPr>
        <p:spPr>
          <a:xfrm>
            <a:off x="899592" y="4581128"/>
            <a:ext cx="5688632" cy="864096"/>
          </a:xfrm>
        </p:spPr>
        <p:txBody>
          <a:bodyPr/>
          <a:lstStyle/>
          <a:p>
            <a:r>
              <a:rPr lang="en-US" dirty="0"/>
              <a:t>Indrajeet Sen</a:t>
            </a:r>
          </a:p>
          <a:p>
            <a:r>
              <a:rPr lang="en-US" dirty="0"/>
              <a:t>is2n22@soton.ac.uk</a:t>
            </a:r>
          </a:p>
        </p:txBody>
      </p:sp>
      <p:sp>
        <p:nvSpPr>
          <p:cNvPr id="4" name="Text Placeholder 3">
            <a:extLst>
              <a:ext uri="{FF2B5EF4-FFF2-40B4-BE49-F238E27FC236}">
                <a16:creationId xmlns:a16="http://schemas.microsoft.com/office/drawing/2014/main" id="{62C7D313-9D67-8945-B934-D01AC395DF71}"/>
              </a:ext>
            </a:extLst>
          </p:cNvPr>
          <p:cNvSpPr>
            <a:spLocks noGrp="1"/>
          </p:cNvSpPr>
          <p:nvPr>
            <p:ph type="body" sz="quarter" idx="10"/>
          </p:nvPr>
        </p:nvSpPr>
        <p:spPr>
          <a:xfrm>
            <a:off x="935435" y="5376292"/>
            <a:ext cx="2303462" cy="359395"/>
          </a:xfrm>
        </p:spPr>
        <p:txBody>
          <a:bodyPr/>
          <a:lstStyle/>
          <a:p>
            <a:r>
              <a:rPr lang="en-US" dirty="0"/>
              <a:t>26</a:t>
            </a:r>
            <a:r>
              <a:rPr lang="en-US" baseline="30000" dirty="0"/>
              <a:t>th</a:t>
            </a:r>
            <a:r>
              <a:rPr lang="en-US" dirty="0"/>
              <a:t> September 2023</a:t>
            </a:r>
          </a:p>
        </p:txBody>
      </p:sp>
    </p:spTree>
    <p:extLst>
      <p:ext uri="{BB962C8B-B14F-4D97-AF65-F5344CB8AC3E}">
        <p14:creationId xmlns:p14="http://schemas.microsoft.com/office/powerpoint/2010/main" val="1768062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35396"/>
            <a:ext cx="8136904" cy="936104"/>
          </a:xfrm>
        </p:spPr>
        <p:txBody>
          <a:bodyPr/>
          <a:lstStyle/>
          <a:p>
            <a:r>
              <a:rPr lang="en-US" dirty="0"/>
              <a:t>DOES IT WORK?</a:t>
            </a:r>
          </a:p>
        </p:txBody>
      </p:sp>
      <p:pic>
        <p:nvPicPr>
          <p:cNvPr id="5" name="Graphic 4">
            <a:extLst>
              <a:ext uri="{FF2B5EF4-FFF2-40B4-BE49-F238E27FC236}">
                <a16:creationId xmlns:a16="http://schemas.microsoft.com/office/drawing/2014/main" id="{5249E6D0-4F62-A6E4-EF5D-B6DC2AF5CE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51720" y="1131429"/>
            <a:ext cx="6238875" cy="5591175"/>
          </a:xfrm>
          <a:prstGeom prst="rect">
            <a:avLst/>
          </a:prstGeom>
        </p:spPr>
      </p:pic>
    </p:spTree>
    <p:extLst>
      <p:ext uri="{BB962C8B-B14F-4D97-AF65-F5344CB8AC3E}">
        <p14:creationId xmlns:p14="http://schemas.microsoft.com/office/powerpoint/2010/main" val="2239931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548" y="152065"/>
            <a:ext cx="8136904" cy="936104"/>
          </a:xfrm>
        </p:spPr>
        <p:txBody>
          <a:bodyPr/>
          <a:lstStyle/>
          <a:p>
            <a:r>
              <a:rPr lang="en-US" dirty="0"/>
              <a:t>DOES IT WORK : STYLES</a:t>
            </a:r>
          </a:p>
        </p:txBody>
      </p:sp>
      <p:sp>
        <p:nvSpPr>
          <p:cNvPr id="3" name="Text Placeholder 2"/>
          <p:cNvSpPr>
            <a:spLocks noGrp="1"/>
          </p:cNvSpPr>
          <p:nvPr>
            <p:ph type="body" sz="quarter" idx="10"/>
          </p:nvPr>
        </p:nvSpPr>
        <p:spPr>
          <a:xfrm>
            <a:off x="467545" y="1844824"/>
            <a:ext cx="3024336" cy="4393059"/>
          </a:xfrm>
        </p:spPr>
        <p:txBody>
          <a:bodyPr/>
          <a:lstStyle/>
          <a:p>
            <a:r>
              <a:rPr lang="en-US" dirty="0"/>
              <a:t>Input : The boys devoured the samosas.</a:t>
            </a:r>
          </a:p>
          <a:p>
            <a:r>
              <a:rPr lang="en-US" dirty="0"/>
              <a:t>Target location : ITALY</a:t>
            </a:r>
          </a:p>
          <a:p>
            <a:pPr marL="0" indent="0">
              <a:buNone/>
            </a:pPr>
            <a:endParaRPr lang="en-US" dirty="0"/>
          </a:p>
        </p:txBody>
      </p:sp>
      <p:pic>
        <p:nvPicPr>
          <p:cNvPr id="5" name="Graphic 4">
            <a:extLst>
              <a:ext uri="{FF2B5EF4-FFF2-40B4-BE49-F238E27FC236}">
                <a16:creationId xmlns:a16="http://schemas.microsoft.com/office/drawing/2014/main" id="{1BD2E21B-264C-AD9B-F524-45AD8867D7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56781" y="1052736"/>
            <a:ext cx="5019675" cy="5476875"/>
          </a:xfrm>
          <a:prstGeom prst="rect">
            <a:avLst/>
          </a:prstGeom>
        </p:spPr>
      </p:pic>
    </p:spTree>
    <p:extLst>
      <p:ext uri="{BB962C8B-B14F-4D97-AF65-F5344CB8AC3E}">
        <p14:creationId xmlns:p14="http://schemas.microsoft.com/office/powerpoint/2010/main" val="3071488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199C1-80ED-231A-1099-1BD939661064}"/>
              </a:ext>
            </a:extLst>
          </p:cNvPr>
          <p:cNvSpPr>
            <a:spLocks noGrp="1"/>
          </p:cNvSpPr>
          <p:nvPr>
            <p:ph type="title"/>
          </p:nvPr>
        </p:nvSpPr>
        <p:spPr/>
        <p:txBody>
          <a:bodyPr/>
          <a:lstStyle/>
          <a:p>
            <a:r>
              <a:rPr lang="en-IN" dirty="0"/>
              <a:t>EVALUATION METRICS</a:t>
            </a:r>
          </a:p>
        </p:txBody>
      </p:sp>
      <p:sp>
        <p:nvSpPr>
          <p:cNvPr id="3" name="Text Placeholder 2">
            <a:extLst>
              <a:ext uri="{FF2B5EF4-FFF2-40B4-BE49-F238E27FC236}">
                <a16:creationId xmlns:a16="http://schemas.microsoft.com/office/drawing/2014/main" id="{14F95372-0E04-77BD-FCA6-F655422689BD}"/>
              </a:ext>
            </a:extLst>
          </p:cNvPr>
          <p:cNvSpPr>
            <a:spLocks noGrp="1"/>
          </p:cNvSpPr>
          <p:nvPr>
            <p:ph type="body" sz="quarter" idx="10"/>
          </p:nvPr>
        </p:nvSpPr>
        <p:spPr/>
        <p:txBody>
          <a:bodyPr/>
          <a:lstStyle/>
          <a:p>
            <a:r>
              <a:rPr lang="en-IN" dirty="0"/>
              <a:t>Text generation</a:t>
            </a:r>
          </a:p>
          <a:p>
            <a:pPr lvl="1"/>
            <a:r>
              <a:rPr lang="en-IN" dirty="0" err="1"/>
              <a:t>BERTScore</a:t>
            </a:r>
            <a:endParaRPr lang="en-IN" dirty="0"/>
          </a:p>
          <a:p>
            <a:r>
              <a:rPr lang="en-IN" dirty="0"/>
              <a:t>Image generation</a:t>
            </a:r>
          </a:p>
          <a:p>
            <a:pPr lvl="1"/>
            <a:r>
              <a:rPr lang="en-IN" dirty="0" err="1"/>
              <a:t>CLIPScore</a:t>
            </a:r>
            <a:endParaRPr lang="en-IN" dirty="0"/>
          </a:p>
        </p:txBody>
      </p:sp>
    </p:spTree>
    <p:extLst>
      <p:ext uri="{BB962C8B-B14F-4D97-AF65-F5344CB8AC3E}">
        <p14:creationId xmlns:p14="http://schemas.microsoft.com/office/powerpoint/2010/main" val="446082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IT’S A NUMBERS GAME</a:t>
            </a:r>
          </a:p>
        </p:txBody>
      </p:sp>
      <p:sp>
        <p:nvSpPr>
          <p:cNvPr id="3" name="Text Placeholder 2"/>
          <p:cNvSpPr>
            <a:spLocks noGrp="1"/>
          </p:cNvSpPr>
          <p:nvPr>
            <p:ph type="body" sz="quarter" idx="10"/>
          </p:nvPr>
        </p:nvSpPr>
        <p:spPr/>
        <p:txBody>
          <a:bodyPr/>
          <a:lstStyle/>
          <a:p>
            <a:r>
              <a:rPr lang="en-US" dirty="0"/>
              <a:t>TEST ENTITIES : FOOD , CLOTHING</a:t>
            </a:r>
          </a:p>
          <a:p>
            <a:r>
              <a:rPr lang="en-US" dirty="0"/>
              <a:t>TARGET LOCATIONS : INDIA, CHINA, ITALY</a:t>
            </a:r>
          </a:p>
        </p:txBody>
      </p:sp>
      <p:pic>
        <p:nvPicPr>
          <p:cNvPr id="5" name="Picture 4">
            <a:extLst>
              <a:ext uri="{FF2B5EF4-FFF2-40B4-BE49-F238E27FC236}">
                <a16:creationId xmlns:a16="http://schemas.microsoft.com/office/drawing/2014/main" id="{746ED0E8-07FA-1ABC-0B07-94758C1D67C3}"/>
              </a:ext>
            </a:extLst>
          </p:cNvPr>
          <p:cNvPicPr>
            <a:picLocks noChangeAspect="1"/>
          </p:cNvPicPr>
          <p:nvPr/>
        </p:nvPicPr>
        <p:blipFill>
          <a:blip r:embed="rId3"/>
          <a:stretch>
            <a:fillRect/>
          </a:stretch>
        </p:blipFill>
        <p:spPr>
          <a:xfrm>
            <a:off x="540519" y="2852936"/>
            <a:ext cx="7493385" cy="1676486"/>
          </a:xfrm>
          <a:prstGeom prst="rect">
            <a:avLst/>
          </a:prstGeom>
        </p:spPr>
      </p:pic>
      <p:sp>
        <p:nvSpPr>
          <p:cNvPr id="6" name="Rectangle 5">
            <a:extLst>
              <a:ext uri="{FF2B5EF4-FFF2-40B4-BE49-F238E27FC236}">
                <a16:creationId xmlns:a16="http://schemas.microsoft.com/office/drawing/2014/main" id="{FEFD00BE-677B-9CB5-70D6-D9CAE5452870}"/>
              </a:ext>
            </a:extLst>
          </p:cNvPr>
          <p:cNvSpPr/>
          <p:nvPr/>
        </p:nvSpPr>
        <p:spPr>
          <a:xfrm>
            <a:off x="1110096" y="4221088"/>
            <a:ext cx="941624" cy="3083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8" name="Picture 7">
            <a:extLst>
              <a:ext uri="{FF2B5EF4-FFF2-40B4-BE49-F238E27FC236}">
                <a16:creationId xmlns:a16="http://schemas.microsoft.com/office/drawing/2014/main" id="{2E7E9B79-FBA3-61E9-DC07-8CC28EA9D36C}"/>
              </a:ext>
            </a:extLst>
          </p:cNvPr>
          <p:cNvPicPr>
            <a:picLocks noChangeAspect="1"/>
          </p:cNvPicPr>
          <p:nvPr/>
        </p:nvPicPr>
        <p:blipFill>
          <a:blip r:embed="rId4"/>
          <a:stretch>
            <a:fillRect/>
          </a:stretch>
        </p:blipFill>
        <p:spPr>
          <a:xfrm>
            <a:off x="559569" y="4653587"/>
            <a:ext cx="7531487" cy="1625684"/>
          </a:xfrm>
          <a:prstGeom prst="rect">
            <a:avLst/>
          </a:prstGeom>
        </p:spPr>
      </p:pic>
      <p:sp>
        <p:nvSpPr>
          <p:cNvPr id="9" name="Rectangle 8">
            <a:extLst>
              <a:ext uri="{FF2B5EF4-FFF2-40B4-BE49-F238E27FC236}">
                <a16:creationId xmlns:a16="http://schemas.microsoft.com/office/drawing/2014/main" id="{E26FD82C-A8BC-A450-FED4-6BDFBEA0A472}"/>
              </a:ext>
            </a:extLst>
          </p:cNvPr>
          <p:cNvSpPr/>
          <p:nvPr/>
        </p:nvSpPr>
        <p:spPr>
          <a:xfrm>
            <a:off x="755576" y="5877445"/>
            <a:ext cx="1013632" cy="3604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485635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27863"/>
            <a:ext cx="8136904" cy="936104"/>
          </a:xfrm>
        </p:spPr>
        <p:txBody>
          <a:bodyPr/>
          <a:lstStyle/>
          <a:p>
            <a:r>
              <a:rPr lang="en-US" dirty="0"/>
              <a:t>IMAGE GENERATION EVALUATION</a:t>
            </a:r>
          </a:p>
        </p:txBody>
      </p:sp>
      <p:pic>
        <p:nvPicPr>
          <p:cNvPr id="5" name="Picture 4">
            <a:extLst>
              <a:ext uri="{FF2B5EF4-FFF2-40B4-BE49-F238E27FC236}">
                <a16:creationId xmlns:a16="http://schemas.microsoft.com/office/drawing/2014/main" id="{3FAEDD9A-0B25-B505-15FF-976E6D15F757}"/>
              </a:ext>
            </a:extLst>
          </p:cNvPr>
          <p:cNvPicPr>
            <a:picLocks noChangeAspect="1"/>
          </p:cNvPicPr>
          <p:nvPr/>
        </p:nvPicPr>
        <p:blipFill>
          <a:blip r:embed="rId3"/>
          <a:stretch>
            <a:fillRect/>
          </a:stretch>
        </p:blipFill>
        <p:spPr>
          <a:xfrm>
            <a:off x="1331640" y="1618703"/>
            <a:ext cx="5696243" cy="4845299"/>
          </a:xfrm>
          <a:prstGeom prst="rect">
            <a:avLst/>
          </a:prstGeom>
        </p:spPr>
      </p:pic>
      <p:sp>
        <p:nvSpPr>
          <p:cNvPr id="6" name="Rectangle 5">
            <a:extLst>
              <a:ext uri="{FF2B5EF4-FFF2-40B4-BE49-F238E27FC236}">
                <a16:creationId xmlns:a16="http://schemas.microsoft.com/office/drawing/2014/main" id="{EB3312F8-A430-2359-22D0-C7A70B0D65E1}"/>
              </a:ext>
            </a:extLst>
          </p:cNvPr>
          <p:cNvSpPr/>
          <p:nvPr/>
        </p:nvSpPr>
        <p:spPr>
          <a:xfrm>
            <a:off x="1110096" y="4221088"/>
            <a:ext cx="941624" cy="3083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3135E2D8-851F-1DD1-0FC8-1586C4D9A8D5}"/>
              </a:ext>
            </a:extLst>
          </p:cNvPr>
          <p:cNvSpPr/>
          <p:nvPr/>
        </p:nvSpPr>
        <p:spPr>
          <a:xfrm>
            <a:off x="2699792" y="6155668"/>
            <a:ext cx="941624" cy="3083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id="{E70A0A0A-AC61-6000-5360-D16480E765AB}"/>
              </a:ext>
            </a:extLst>
          </p:cNvPr>
          <p:cNvSpPr/>
          <p:nvPr/>
        </p:nvSpPr>
        <p:spPr>
          <a:xfrm>
            <a:off x="1645305" y="2462443"/>
            <a:ext cx="941624" cy="3083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991238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98837-B318-4054-5221-12899C740570}"/>
              </a:ext>
            </a:extLst>
          </p:cNvPr>
          <p:cNvSpPr>
            <a:spLocks noGrp="1"/>
          </p:cNvSpPr>
          <p:nvPr>
            <p:ph type="title"/>
          </p:nvPr>
        </p:nvSpPr>
        <p:spPr/>
        <p:txBody>
          <a:bodyPr/>
          <a:lstStyle/>
          <a:p>
            <a:r>
              <a:rPr lang="en-IN" dirty="0"/>
              <a:t>CHALLENGES?</a:t>
            </a:r>
          </a:p>
        </p:txBody>
      </p:sp>
      <p:sp>
        <p:nvSpPr>
          <p:cNvPr id="3" name="Text Placeholder 2">
            <a:extLst>
              <a:ext uri="{FF2B5EF4-FFF2-40B4-BE49-F238E27FC236}">
                <a16:creationId xmlns:a16="http://schemas.microsoft.com/office/drawing/2014/main" id="{3AC18C11-58A4-0C6C-DE48-29A055FA2F86}"/>
              </a:ext>
            </a:extLst>
          </p:cNvPr>
          <p:cNvSpPr>
            <a:spLocks noGrp="1"/>
          </p:cNvSpPr>
          <p:nvPr>
            <p:ph type="body" sz="quarter" idx="10"/>
          </p:nvPr>
        </p:nvSpPr>
        <p:spPr/>
        <p:txBody>
          <a:bodyPr/>
          <a:lstStyle/>
          <a:p>
            <a:r>
              <a:rPr lang="en-IN" b="1" u="sng" dirty="0"/>
              <a:t>Fine tuning at LLM </a:t>
            </a:r>
            <a:r>
              <a:rPr lang="en-IN" dirty="0"/>
              <a:t>required for compound entity objects like:</a:t>
            </a:r>
          </a:p>
          <a:p>
            <a:pPr lvl="1"/>
            <a:r>
              <a:rPr lang="en-IN" dirty="0"/>
              <a:t>Fish and chips (FOOD)</a:t>
            </a:r>
          </a:p>
          <a:p>
            <a:pPr lvl="1"/>
            <a:r>
              <a:rPr lang="en-IN" dirty="0"/>
              <a:t>Salwar kameez (CLOTHING)</a:t>
            </a:r>
          </a:p>
          <a:p>
            <a:r>
              <a:rPr lang="en-IN" b="1" u="sng" dirty="0"/>
              <a:t>Fine tuning STABLE DIFFUSION </a:t>
            </a:r>
            <a:r>
              <a:rPr lang="en-IN" dirty="0"/>
              <a:t>required in cases where quality of geo-aligned image is poor or inaccurate</a:t>
            </a:r>
          </a:p>
          <a:p>
            <a:r>
              <a:rPr lang="en-IN" dirty="0"/>
              <a:t>LLM Bias &amp; offensive responses – </a:t>
            </a:r>
            <a:r>
              <a:rPr lang="en-IN" b="1" u="sng" dirty="0"/>
              <a:t>Introduce user feedback loop</a:t>
            </a:r>
          </a:p>
          <a:p>
            <a:endParaRPr lang="en-IN" b="1" u="sng" dirty="0"/>
          </a:p>
        </p:txBody>
      </p:sp>
    </p:spTree>
    <p:extLst>
      <p:ext uri="{BB962C8B-B14F-4D97-AF65-F5344CB8AC3E}">
        <p14:creationId xmlns:p14="http://schemas.microsoft.com/office/powerpoint/2010/main" val="13821170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WORK</a:t>
            </a:r>
          </a:p>
        </p:txBody>
      </p:sp>
      <p:sp>
        <p:nvSpPr>
          <p:cNvPr id="3" name="Text Placeholder 2"/>
          <p:cNvSpPr>
            <a:spLocks noGrp="1"/>
          </p:cNvSpPr>
          <p:nvPr>
            <p:ph type="body" sz="quarter" idx="10"/>
          </p:nvPr>
        </p:nvSpPr>
        <p:spPr/>
        <p:txBody>
          <a:bodyPr/>
          <a:lstStyle/>
          <a:p>
            <a:r>
              <a:rPr lang="en-US" dirty="0"/>
              <a:t>Develop user feedback loop</a:t>
            </a:r>
          </a:p>
          <a:p>
            <a:r>
              <a:rPr lang="en-US" dirty="0"/>
              <a:t>Experiment with larger language models like Llama (Meta) for more precise geo-aligned results</a:t>
            </a:r>
          </a:p>
          <a:p>
            <a:r>
              <a:rPr lang="en-US" dirty="0"/>
              <a:t>Evaluate with more entity types and target locations</a:t>
            </a:r>
          </a:p>
        </p:txBody>
      </p:sp>
    </p:spTree>
    <p:extLst>
      <p:ext uri="{BB962C8B-B14F-4D97-AF65-F5344CB8AC3E}">
        <p14:creationId xmlns:p14="http://schemas.microsoft.com/office/powerpoint/2010/main" val="6643797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37307"/>
            <a:ext cx="8136904" cy="936104"/>
          </a:xfrm>
        </p:spPr>
        <p:txBody>
          <a:bodyPr/>
          <a:lstStyle/>
          <a:p>
            <a:r>
              <a:rPr lang="en-US" dirty="0"/>
              <a:t>PROJECT MANAGEMENT</a:t>
            </a:r>
          </a:p>
        </p:txBody>
      </p:sp>
      <p:sp>
        <p:nvSpPr>
          <p:cNvPr id="3" name="Text Placeholder 2"/>
          <p:cNvSpPr>
            <a:spLocks noGrp="1"/>
          </p:cNvSpPr>
          <p:nvPr>
            <p:ph type="body" sz="quarter" idx="10"/>
          </p:nvPr>
        </p:nvSpPr>
        <p:spPr/>
        <p:txBody>
          <a:bodyPr/>
          <a:lstStyle/>
          <a:p>
            <a:r>
              <a:rPr lang="en-US" dirty="0" err="1"/>
              <a:t>Github</a:t>
            </a:r>
            <a:r>
              <a:rPr lang="en-US" dirty="0"/>
              <a:t> code repository : </a:t>
            </a:r>
            <a:r>
              <a:rPr lang="en-US" dirty="0">
                <a:hlinkClick r:id="rId3"/>
              </a:rPr>
              <a:t>http://www.github.com/sen15recess/auto-geo-alignment</a:t>
            </a:r>
            <a:endParaRPr lang="en-US" dirty="0"/>
          </a:p>
          <a:p>
            <a:r>
              <a:rPr lang="en-US" dirty="0"/>
              <a:t>Project Management : Trello Dashboard</a:t>
            </a:r>
          </a:p>
          <a:p>
            <a:endParaRPr lang="en-US" dirty="0"/>
          </a:p>
        </p:txBody>
      </p:sp>
      <p:pic>
        <p:nvPicPr>
          <p:cNvPr id="5" name="Picture 4" descr="A diagram of a plan">
            <a:extLst>
              <a:ext uri="{FF2B5EF4-FFF2-40B4-BE49-F238E27FC236}">
                <a16:creationId xmlns:a16="http://schemas.microsoft.com/office/drawing/2014/main" id="{DB36338A-BD79-A6A4-D6BF-2C5073F9B8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3768" y="3054722"/>
            <a:ext cx="5862535" cy="33633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778802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0D3C73-645F-1B4C-8A26-DAD6A523C630}"/>
              </a:ext>
            </a:extLst>
          </p:cNvPr>
          <p:cNvSpPr>
            <a:spLocks noGrp="1"/>
          </p:cNvSpPr>
          <p:nvPr>
            <p:ph sz="quarter" idx="11"/>
          </p:nvPr>
        </p:nvSpPr>
        <p:spPr>
          <a:xfrm>
            <a:off x="2339752" y="3405758"/>
            <a:ext cx="5688632" cy="1800671"/>
          </a:xfrm>
        </p:spPr>
        <p:txBody>
          <a:bodyPr/>
          <a:lstStyle/>
          <a:p>
            <a:r>
              <a:rPr lang="en-US" sz="4800" dirty="0"/>
              <a:t>THANK YOU</a:t>
            </a:r>
          </a:p>
        </p:txBody>
      </p:sp>
      <p:sp>
        <p:nvSpPr>
          <p:cNvPr id="3" name="Rectangle 2">
            <a:extLst>
              <a:ext uri="{FF2B5EF4-FFF2-40B4-BE49-F238E27FC236}">
                <a16:creationId xmlns:a16="http://schemas.microsoft.com/office/drawing/2014/main" id="{397FB8B9-73F2-8125-5AF8-9FD38A9E5163}"/>
              </a:ext>
            </a:extLst>
          </p:cNvPr>
          <p:cNvSpPr/>
          <p:nvPr/>
        </p:nvSpPr>
        <p:spPr>
          <a:xfrm>
            <a:off x="1619672" y="2519536"/>
            <a:ext cx="3744416" cy="925438"/>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697872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9947" y="299939"/>
            <a:ext cx="8136904" cy="936104"/>
          </a:xfrm>
        </p:spPr>
        <p:txBody>
          <a:bodyPr/>
          <a:lstStyle/>
          <a:p>
            <a:r>
              <a:rPr lang="en-US" dirty="0"/>
              <a:t>Mission : Making Reading Immersive</a:t>
            </a:r>
            <a:endParaRPr lang="en-US" sz="2000" dirty="0">
              <a:latin typeface="+mn-lt"/>
              <a:ea typeface="+mn-ea"/>
              <a:cs typeface="+mn-cs"/>
            </a:endParaRPr>
          </a:p>
        </p:txBody>
      </p:sp>
      <p:sp>
        <p:nvSpPr>
          <p:cNvPr id="6" name="Text Placeholder 2"/>
          <p:cNvSpPr>
            <a:spLocks noGrp="1"/>
          </p:cNvSpPr>
          <p:nvPr>
            <p:ph type="body" sz="quarter" idx="10"/>
          </p:nvPr>
        </p:nvSpPr>
        <p:spPr>
          <a:xfrm>
            <a:off x="467544" y="1844824"/>
            <a:ext cx="8135937" cy="4393059"/>
          </a:xfrm>
        </p:spPr>
        <p:txBody>
          <a:bodyPr/>
          <a:lstStyle/>
          <a:p>
            <a:endParaRPr lang="en-US" dirty="0"/>
          </a:p>
        </p:txBody>
      </p:sp>
      <p:pic>
        <p:nvPicPr>
          <p:cNvPr id="2" name="BY5TCUVQUG0EF4JN">
            <a:hlinkClick r:id="" action="ppaction://media"/>
            <a:extLst>
              <a:ext uri="{FF2B5EF4-FFF2-40B4-BE49-F238E27FC236}">
                <a16:creationId xmlns:a16="http://schemas.microsoft.com/office/drawing/2014/main" id="{7BE1CED1-0C3D-A722-C7E6-6A30074F3BF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5002" y="1268760"/>
            <a:ext cx="8833996" cy="4969123"/>
          </a:xfrm>
          <a:prstGeom prst="rect">
            <a:avLst/>
          </a:prstGeom>
        </p:spPr>
      </p:pic>
    </p:spTree>
    <p:extLst>
      <p:ext uri="{BB962C8B-B14F-4D97-AF65-F5344CB8AC3E}">
        <p14:creationId xmlns:p14="http://schemas.microsoft.com/office/powerpoint/2010/main" val="1796006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lstStyle/>
          <a:p>
            <a:r>
              <a:rPr lang="en-US" dirty="0"/>
              <a:t>PROBLEM STATEMENT</a:t>
            </a:r>
            <a:endParaRPr lang="en-US" sz="2000" dirty="0">
              <a:latin typeface="+mn-lt"/>
              <a:ea typeface="+mn-ea"/>
              <a:cs typeface="+mn-cs"/>
            </a:endParaRPr>
          </a:p>
        </p:txBody>
      </p:sp>
      <p:sp>
        <p:nvSpPr>
          <p:cNvPr id="6" name="Text Placeholder 2"/>
          <p:cNvSpPr>
            <a:spLocks noGrp="1"/>
          </p:cNvSpPr>
          <p:nvPr>
            <p:ph type="body" sz="quarter" idx="10"/>
          </p:nvPr>
        </p:nvSpPr>
        <p:spPr>
          <a:xfrm>
            <a:off x="467544" y="1844824"/>
            <a:ext cx="8135937" cy="4393059"/>
          </a:xfrm>
        </p:spPr>
        <p:txBody>
          <a:bodyPr/>
          <a:lstStyle/>
          <a:p>
            <a:r>
              <a:rPr lang="en-US" sz="4000" dirty="0"/>
              <a:t>Can we make reading more relatable?</a:t>
            </a:r>
          </a:p>
          <a:p>
            <a:pPr lvl="1"/>
            <a:r>
              <a:rPr lang="en-US" dirty="0"/>
              <a:t>As per data from </a:t>
            </a:r>
            <a:r>
              <a:rPr lang="en-US" dirty="0">
                <a:hlinkClick r:id="rId3"/>
              </a:rPr>
              <a:t>UNESCO</a:t>
            </a:r>
            <a:r>
              <a:rPr lang="en-US" dirty="0"/>
              <a:t>, an estimated 617 million children and adolescents worldwide are falling short of the minimum proficiency standards in reading. </a:t>
            </a:r>
          </a:p>
        </p:txBody>
      </p:sp>
    </p:spTree>
    <p:extLst>
      <p:ext uri="{BB962C8B-B14F-4D97-AF65-F5344CB8AC3E}">
        <p14:creationId xmlns:p14="http://schemas.microsoft.com/office/powerpoint/2010/main" val="1646324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Mission : Making Reading Immersive	</a:t>
            </a:r>
          </a:p>
        </p:txBody>
      </p:sp>
      <p:sp>
        <p:nvSpPr>
          <p:cNvPr id="3" name="Text Placeholder 2"/>
          <p:cNvSpPr>
            <a:spLocks noGrp="1"/>
          </p:cNvSpPr>
          <p:nvPr>
            <p:ph type="body" sz="quarter" idx="10"/>
          </p:nvPr>
        </p:nvSpPr>
        <p:spPr/>
        <p:txBody>
          <a:bodyPr/>
          <a:lstStyle/>
          <a:p>
            <a:r>
              <a:rPr lang="en-US" dirty="0"/>
              <a:t>Incorporating visual illustrations into the act of reading can undeniably elevate the reading experience, making it more captivating and immersive. Nevertheless, the pinnacle of this enhancement is reached when the content itself is expertly tailored to resonate with the geographical and cultural backgrounds of the readers.</a:t>
            </a:r>
          </a:p>
          <a:p>
            <a:endParaRPr lang="en-US" dirty="0"/>
          </a:p>
          <a:p>
            <a:r>
              <a:rPr lang="en-US" dirty="0">
                <a:solidFill>
                  <a:srgbClr val="005C84"/>
                </a:solidFill>
              </a:rPr>
              <a:t>An Indian kid will not be aware of fish &amp; chips.</a:t>
            </a:r>
          </a:p>
          <a:p>
            <a:r>
              <a:rPr lang="en-US" dirty="0">
                <a:solidFill>
                  <a:srgbClr val="005C84"/>
                </a:solidFill>
              </a:rPr>
              <a:t>Similarly, someone in Italy will not relate to dosa.</a:t>
            </a:r>
          </a:p>
        </p:txBody>
      </p:sp>
    </p:spTree>
    <p:extLst>
      <p:ext uri="{BB962C8B-B14F-4D97-AF65-F5344CB8AC3E}">
        <p14:creationId xmlns:p14="http://schemas.microsoft.com/office/powerpoint/2010/main" val="1435659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QUESTIONS</a:t>
            </a:r>
          </a:p>
        </p:txBody>
      </p:sp>
      <p:sp>
        <p:nvSpPr>
          <p:cNvPr id="3" name="Text Placeholder 2"/>
          <p:cNvSpPr>
            <a:spLocks noGrp="1"/>
          </p:cNvSpPr>
          <p:nvPr>
            <p:ph type="body" sz="quarter" idx="10"/>
          </p:nvPr>
        </p:nvSpPr>
        <p:spPr/>
        <p:txBody>
          <a:bodyPr/>
          <a:lstStyle/>
          <a:p>
            <a:r>
              <a:rPr lang="en-US" dirty="0"/>
              <a:t>Can we develop a system that automatically generates text and images precisely aligned with the geographic and cultural contexts of individual readers?</a:t>
            </a:r>
          </a:p>
          <a:p>
            <a:r>
              <a:rPr lang="en-US" dirty="0"/>
              <a:t>Is it possible to harness the capabilities of large language models (LLMs) and stable diffusion models to achieve this alignment efficiently and effectively?</a:t>
            </a:r>
          </a:p>
        </p:txBody>
      </p:sp>
    </p:spTree>
    <p:extLst>
      <p:ext uri="{BB962C8B-B14F-4D97-AF65-F5344CB8AC3E}">
        <p14:creationId xmlns:p14="http://schemas.microsoft.com/office/powerpoint/2010/main" val="3399533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a:t>
            </a:r>
          </a:p>
        </p:txBody>
      </p:sp>
      <p:sp>
        <p:nvSpPr>
          <p:cNvPr id="3" name="Text Placeholder 2"/>
          <p:cNvSpPr>
            <a:spLocks noGrp="1"/>
          </p:cNvSpPr>
          <p:nvPr>
            <p:ph type="body" sz="quarter" idx="10"/>
          </p:nvPr>
        </p:nvSpPr>
        <p:spPr/>
        <p:txBody>
          <a:bodyPr/>
          <a:lstStyle/>
          <a:p>
            <a:r>
              <a:rPr lang="en-US" dirty="0"/>
              <a:t>Input text to be geographically aligned</a:t>
            </a:r>
          </a:p>
          <a:p>
            <a:r>
              <a:rPr lang="en-US" b="1" dirty="0"/>
              <a:t>TARGET LOCATION </a:t>
            </a:r>
            <a:r>
              <a:rPr lang="en-US" dirty="0"/>
              <a:t>of reader</a:t>
            </a:r>
          </a:p>
          <a:p>
            <a:r>
              <a:rPr lang="en-US" b="1" dirty="0"/>
              <a:t>IDENTIFY</a:t>
            </a:r>
            <a:r>
              <a:rPr lang="en-US" dirty="0"/>
              <a:t> objects in the input text that can be geo-aligned</a:t>
            </a:r>
          </a:p>
          <a:p>
            <a:r>
              <a:rPr lang="en-US" b="1" dirty="0"/>
              <a:t>IDENTIFY</a:t>
            </a:r>
            <a:r>
              <a:rPr lang="en-US" dirty="0"/>
              <a:t> the entity type of these objects</a:t>
            </a:r>
          </a:p>
          <a:p>
            <a:r>
              <a:rPr lang="en-US" b="1" dirty="0"/>
              <a:t>IDENTIFY</a:t>
            </a:r>
            <a:r>
              <a:rPr lang="en-US" dirty="0"/>
              <a:t> the object alternatives in </a:t>
            </a:r>
            <a:r>
              <a:rPr lang="en-US" b="1" dirty="0"/>
              <a:t>TARGET LOCATION</a:t>
            </a:r>
          </a:p>
          <a:p>
            <a:r>
              <a:rPr lang="en-US" b="1" dirty="0"/>
              <a:t>GENERATE</a:t>
            </a:r>
            <a:r>
              <a:rPr lang="en-US" dirty="0"/>
              <a:t> geo-aligned text</a:t>
            </a:r>
          </a:p>
          <a:p>
            <a:r>
              <a:rPr lang="en-US" b="1" dirty="0"/>
              <a:t>GENERATE</a:t>
            </a:r>
            <a:r>
              <a:rPr lang="en-US" dirty="0"/>
              <a:t> geo-aligned image</a:t>
            </a:r>
          </a:p>
        </p:txBody>
      </p:sp>
    </p:spTree>
    <p:extLst>
      <p:ext uri="{BB962C8B-B14F-4D97-AF65-F5344CB8AC3E}">
        <p14:creationId xmlns:p14="http://schemas.microsoft.com/office/powerpoint/2010/main" val="3761526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CASE</a:t>
            </a:r>
          </a:p>
        </p:txBody>
      </p:sp>
      <p:sp>
        <p:nvSpPr>
          <p:cNvPr id="3" name="Text Placeholder 2"/>
          <p:cNvSpPr>
            <a:spLocks noGrp="1"/>
          </p:cNvSpPr>
          <p:nvPr>
            <p:ph type="body" sz="quarter" idx="10"/>
          </p:nvPr>
        </p:nvSpPr>
        <p:spPr/>
        <p:txBody>
          <a:bodyPr/>
          <a:lstStyle/>
          <a:p>
            <a:r>
              <a:rPr lang="en-US" dirty="0"/>
              <a:t>INPUT : Jim &amp; Pam enjoyed eating the burgers.</a:t>
            </a:r>
          </a:p>
          <a:p>
            <a:r>
              <a:rPr lang="en-US" dirty="0"/>
              <a:t>TARGET LOCATION : ITALY</a:t>
            </a:r>
          </a:p>
          <a:p>
            <a:endParaRPr lang="en-US" dirty="0"/>
          </a:p>
        </p:txBody>
      </p:sp>
      <p:pic>
        <p:nvPicPr>
          <p:cNvPr id="9" name="Graphic 8">
            <a:extLst>
              <a:ext uri="{FF2B5EF4-FFF2-40B4-BE49-F238E27FC236}">
                <a16:creationId xmlns:a16="http://schemas.microsoft.com/office/drawing/2014/main" id="{8F70D20E-5615-3685-BC8D-C31146B4AE4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44082" y="2780928"/>
            <a:ext cx="5059399" cy="3672979"/>
          </a:xfrm>
          <a:prstGeom prst="rect">
            <a:avLst/>
          </a:prstGeom>
        </p:spPr>
      </p:pic>
    </p:spTree>
    <p:extLst>
      <p:ext uri="{BB962C8B-B14F-4D97-AF65-F5344CB8AC3E}">
        <p14:creationId xmlns:p14="http://schemas.microsoft.com/office/powerpoint/2010/main" val="445109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AVAILABLE ALTERNATIVES?</a:t>
            </a:r>
          </a:p>
        </p:txBody>
      </p:sp>
      <p:sp>
        <p:nvSpPr>
          <p:cNvPr id="3" name="Text Placeholder 2"/>
          <p:cNvSpPr>
            <a:spLocks noGrp="1"/>
          </p:cNvSpPr>
          <p:nvPr>
            <p:ph type="body" sz="quarter" idx="10"/>
          </p:nvPr>
        </p:nvSpPr>
        <p:spPr/>
        <p:txBody>
          <a:bodyPr/>
          <a:lstStyle/>
          <a:p>
            <a:r>
              <a:rPr lang="en-US" dirty="0"/>
              <a:t>No product / framework providing an end-to-end automation of the entire process.</a:t>
            </a:r>
          </a:p>
          <a:p>
            <a:r>
              <a:rPr lang="en-US" dirty="0"/>
              <a:t>IDENTIFY the objects in TARGET LOCATION ? </a:t>
            </a:r>
            <a:r>
              <a:rPr lang="en-US" dirty="0">
                <a:solidFill>
                  <a:schemeClr val="accent2">
                    <a:lumMod val="75000"/>
                  </a:schemeClr>
                </a:solidFill>
              </a:rPr>
              <a:t>Search engine query but MANUAL process.</a:t>
            </a:r>
          </a:p>
          <a:p>
            <a:endParaRPr lang="en-US" dirty="0"/>
          </a:p>
        </p:txBody>
      </p:sp>
    </p:spTree>
    <p:extLst>
      <p:ext uri="{BB962C8B-B14F-4D97-AF65-F5344CB8AC3E}">
        <p14:creationId xmlns:p14="http://schemas.microsoft.com/office/powerpoint/2010/main" val="345547934"/>
      </p:ext>
    </p:extLst>
  </p:cSld>
  <p:clrMapOvr>
    <a:masterClrMapping/>
  </p:clrMapOvr>
</p:sld>
</file>

<file path=ppt/theme/theme1.xml><?xml version="1.0" encoding="utf-8"?>
<a:theme xmlns:a="http://schemas.openxmlformats.org/drawingml/2006/main" name="UoS_Powerpoint_template">
  <a:themeElements>
    <a:clrScheme name="Rich Black">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74C9E5"/>
      </a:hlink>
      <a:folHlink>
        <a:srgbClr val="D5007F"/>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uos-auto-geo-alignment" id="{D7CF2BAE-9E66-4AAB-A04D-4DAB890D2784}" vid="{E75CFBA9-A48B-422D-8CAF-68E8C4232C87}"/>
    </a:ext>
  </a:extLst>
</a:theme>
</file>

<file path=ppt/theme/theme2.xml><?xml version="1.0" encoding="utf-8"?>
<a:theme xmlns:a="http://schemas.openxmlformats.org/drawingml/2006/main" name="Title and content">
  <a:themeElements>
    <a:clrScheme name="Custom 1">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005C83"/>
      </a:hlink>
      <a:folHlink>
        <a:srgbClr val="495961"/>
      </a:folHlink>
    </a:clrScheme>
    <a:fontScheme name="UoS Powerpoint Fonts">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uos-auto-geo-alignment" id="{D7CF2BAE-9E66-4AAB-A04D-4DAB890D2784}" vid="{87EFDF58-A378-4AE7-8E54-F64E78A792F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ndicator xmlns="993a5681-5c5b-4cef-91da-e6501083dd4a" xsi:nil="true"/>
    <SharedWithUsers xmlns="1fc98906-40c9-4f56-92bd-f396bbed9311">
      <UserInfo>
        <DisplayName>Mina Shaibatzadeh</DisplayName>
        <AccountId>4037</AccountId>
        <AccountType/>
      </UserInfo>
      <UserInfo>
        <DisplayName>Agnes Szwarczynska (aas1u19)</DisplayName>
        <AccountId>6620</AccountId>
        <AccountType/>
      </UserInfo>
      <UserInfo>
        <DisplayName>Zhikun You (zy6u22)</DisplayName>
        <AccountId>19875</AccountId>
        <AccountType/>
      </UserInfo>
    </SharedWithUsers>
    <lcf76f155ced4ddcb4097134ff3c332f xmlns="993a5681-5c5b-4cef-91da-e6501083dd4a">
      <Terms xmlns="http://schemas.microsoft.com/office/infopath/2007/PartnerControls"/>
    </lcf76f155ced4ddcb4097134ff3c332f>
    <TaxCatchAll xmlns="1fc98906-40c9-4f56-92bd-f396bbed931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文档" ma:contentTypeID="0x0101000E596EA4FAEC4442816FD0897DB0514A" ma:contentTypeVersion="14" ma:contentTypeDescription="新建文档。" ma:contentTypeScope="" ma:versionID="a586712664933d2de4594c3c7e2b5a79">
  <xsd:schema xmlns:xsd="http://www.w3.org/2001/XMLSchema" xmlns:xs="http://www.w3.org/2001/XMLSchema" xmlns:p="http://schemas.microsoft.com/office/2006/metadata/properties" xmlns:ns2="993a5681-5c5b-4cef-91da-e6501083dd4a" xmlns:ns3="1fc98906-40c9-4f56-92bd-f396bbed9311" targetNamespace="http://schemas.microsoft.com/office/2006/metadata/properties" ma:root="true" ma:fieldsID="01b48a71a057151645f64be56f3d9ab6" ns2:_="" ns3:_="">
    <xsd:import namespace="993a5681-5c5b-4cef-91da-e6501083dd4a"/>
    <xsd:import namespace="1fc98906-40c9-4f56-92bd-f396bbed931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Indicator"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3a5681-5c5b-4cef-91da-e6501083dd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Indicator" ma:index="15" nillable="true" ma:displayName="Indicator" ma:internalName="Indicator">
      <xsd:simpleType>
        <xsd:restriction base="dms:Text">
          <xsd:maxLength value="255"/>
        </xsd:restriction>
      </xsd:simpleType>
    </xsd:element>
    <xsd:element name="lcf76f155ced4ddcb4097134ff3c332f" ma:index="19" nillable="true" ma:taxonomy="true" ma:internalName="lcf76f155ced4ddcb4097134ff3c332f" ma:taxonomyFieldName="MediaServiceImageTags" ma:displayName="图像标记" ma:readOnly="false" ma:fieldId="{5cf76f15-5ced-4ddc-b409-7134ff3c332f}" ma:taxonomyMulti="true" ma:sspId="cbf2f534-9c3d-494b-83fb-768e807180c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fc98906-40c9-4f56-92bd-f396bbed9311" elementFormDefault="qualified">
    <xsd:import namespace="http://schemas.microsoft.com/office/2006/documentManagement/types"/>
    <xsd:import namespace="http://schemas.microsoft.com/office/infopath/2007/PartnerControls"/>
    <xsd:element name="SharedWithUsers" ma:index="16" nillable="true" ma:displayName="共享对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享对象详细信息" ma:internalName="SharedWithDetails" ma:readOnly="true">
      <xsd:simpleType>
        <xsd:restriction base="dms:Note">
          <xsd:maxLength value="255"/>
        </xsd:restriction>
      </xsd:simpleType>
    </xsd:element>
    <xsd:element name="TaxCatchAll" ma:index="20" nillable="true" ma:displayName="Taxonomy Catch All Column" ma:hidden="true" ma:list="{40bfaa32-be88-4c32-8520-a8dac6cdd59d}" ma:internalName="TaxCatchAll" ma:showField="CatchAllData" ma:web="1fc98906-40c9-4f56-92bd-f396bbed93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内容类型"/>
        <xsd:element ref="dc:title" minOccurs="0" maxOccurs="1" ma:index="4" ma:displayName="标题"/>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550B5B-764A-456A-890B-534F7E9CBEA4}">
  <ds:schemaRefs>
    <ds:schemaRef ds:uri="http://schemas.microsoft.com/sharepoint/v3/contenttype/forms"/>
  </ds:schemaRefs>
</ds:datastoreItem>
</file>

<file path=customXml/itemProps2.xml><?xml version="1.0" encoding="utf-8"?>
<ds:datastoreItem xmlns:ds="http://schemas.openxmlformats.org/officeDocument/2006/customXml" ds:itemID="{420608EC-859B-4A99-8679-C05BD7B9789A}">
  <ds:schemaRefs>
    <ds:schemaRef ds:uri="http://schemas.openxmlformats.org/package/2006/metadata/core-properties"/>
    <ds:schemaRef ds:uri="http://www.w3.org/XML/1998/namespace"/>
    <ds:schemaRef ds:uri="http://schemas.microsoft.com/office/2006/documentManagement/types"/>
    <ds:schemaRef ds:uri="http://purl.org/dc/elements/1.1/"/>
    <ds:schemaRef ds:uri="http://schemas.microsoft.com/office/infopath/2007/PartnerControls"/>
    <ds:schemaRef ds:uri="1fc98906-40c9-4f56-92bd-f396bbed9311"/>
    <ds:schemaRef ds:uri="http://purl.org/dc/terms/"/>
    <ds:schemaRef ds:uri="993a5681-5c5b-4cef-91da-e6501083dd4a"/>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6FEC1311-79E2-46CE-90C8-976896DB08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3a5681-5c5b-4cef-91da-e6501083dd4a"/>
    <ds:schemaRef ds:uri="1fc98906-40c9-4f56-92bd-f396bbed93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slides-auto-geo-alignment</Template>
  <TotalTime>1</TotalTime>
  <Words>927</Words>
  <Application>Microsoft Office PowerPoint</Application>
  <PresentationFormat>On-screen Show (4:3)</PresentationFormat>
  <Paragraphs>133</Paragraphs>
  <Slides>28</Slides>
  <Notes>25</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28</vt:i4>
      </vt:variant>
    </vt:vector>
  </HeadingPairs>
  <TitlesOfParts>
    <vt:vector size="34" baseType="lpstr">
      <vt:lpstr>Arial</vt:lpstr>
      <vt:lpstr>Calibri</vt:lpstr>
      <vt:lpstr>Lucida Sans</vt:lpstr>
      <vt:lpstr>Söhne</vt:lpstr>
      <vt:lpstr>UoS_Powerpoint_template</vt:lpstr>
      <vt:lpstr>Title and content</vt:lpstr>
      <vt:lpstr>PowerPoint Presentation</vt:lpstr>
      <vt:lpstr>Automatic Geo-Alignment of Artwork</vt:lpstr>
      <vt:lpstr>Mission : Making Reading Immersive</vt:lpstr>
      <vt:lpstr>PROBLEM STATEMENT</vt:lpstr>
      <vt:lpstr>Mission : Making Reading Immersive </vt:lpstr>
      <vt:lpstr>OPEN QUESTIONS</vt:lpstr>
      <vt:lpstr>REQUIREMENTS</vt:lpstr>
      <vt:lpstr>USE CASE</vt:lpstr>
      <vt:lpstr>AVAILABLE ALTERNATIVES?</vt:lpstr>
      <vt:lpstr>LARGE LANGUAGE MODEL</vt:lpstr>
      <vt:lpstr>STABLE DIFFUSION</vt:lpstr>
      <vt:lpstr>THE IMPORTANCE OF PROMPTS</vt:lpstr>
      <vt:lpstr>CLOZE – STYLE PROMPTS</vt:lpstr>
      <vt:lpstr>WHAT ARE WE DOING DIFFERENTLY?</vt:lpstr>
      <vt:lpstr>WHAT ARE WE DOING DIFFERENTLY?</vt:lpstr>
      <vt:lpstr>ARCHITECTURE</vt:lpstr>
      <vt:lpstr>PROMPT DESIGN</vt:lpstr>
      <vt:lpstr>DATABASE SCHEMA : GeoAlignment</vt:lpstr>
      <vt:lpstr>Experiment</vt:lpstr>
      <vt:lpstr>DOES IT WORK?</vt:lpstr>
      <vt:lpstr>DOES IT WORK : STYLES</vt:lpstr>
      <vt:lpstr>EVALUATION METRICS</vt:lpstr>
      <vt:lpstr>IT’S A NUMBERS GAME</vt:lpstr>
      <vt:lpstr>IMAGE GENERATION EVALUATION</vt:lpstr>
      <vt:lpstr>CHALLENGES?</vt:lpstr>
      <vt:lpstr>FUTURE WORK</vt:lpstr>
      <vt:lpstr>PROJECT MANAGEMENT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Indrajeet Sen</dc:creator>
  <cp:lastModifiedBy>Indrajeet Sen</cp:lastModifiedBy>
  <cp:revision>1</cp:revision>
  <dcterms:created xsi:type="dcterms:W3CDTF">2023-09-26T14:35:33Z</dcterms:created>
  <dcterms:modified xsi:type="dcterms:W3CDTF">2023-09-26T14:37:27Z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0x0101000E596EA4FAEC4442816FD0897DB0514A</vt:lpwstr>
  </property>
  <property fmtid="{D5CDD505-2E9C-101B-9397-08002B2CF9AE}" pid="3" name="MediaServiceImageTags">
    <vt:lpwstr/>
  </property>
</Properties>
</file>